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sldIdLst>
    <p:sldId id="27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94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290C65C1-3005-4F9F-807F-52052139E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77F08B4B-64E2-4C50-ADE9-586119FB96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2FE8AE25-7B46-4C9B-85B8-C1274B90E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E8346311-A2CC-414E-8B57-9EE8E9A2D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9BD5ED07-5889-48FE-B2E9-2FFAA4C918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9B80D36-B9A9-4249-B82C-6FCA099EC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8243AD50-DF61-41C6-B68C-430739828B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060052BF-870D-42D7-9D52-7B3EF8A47C0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E2F97144-9548-4219-9FA2-9D86DC2F2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0279283-8EE9-4306-825A-1C8472E2E1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>
            <a:extLst>
              <a:ext uri="{FF2B5EF4-FFF2-40B4-BE49-F238E27FC236}">
                <a16:creationId xmlns:a16="http://schemas.microsoft.com/office/drawing/2014/main" id="{506686D4-F80B-4A8E-B67E-0A5530FDD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78AF9AD6-19B8-4FEF-B306-8969B7F6DCC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785" t="11477" r="89833" b="79490"/>
          <a:stretch/>
        </p:blipFill>
        <p:spPr>
          <a:xfrm>
            <a:off x="583349" y="787522"/>
            <a:ext cx="656268" cy="619809"/>
          </a:xfrm>
          <a:prstGeom prst="roundRect">
            <a:avLst/>
          </a:prstGeom>
        </p:spPr>
      </p:pic>
      <p:sp>
        <p:nvSpPr>
          <p:cNvPr id="3" name="品牌中文文字">
            <a:extLst>
              <a:ext uri="{FF2B5EF4-FFF2-40B4-BE49-F238E27FC236}">
                <a16:creationId xmlns:a16="http://schemas.microsoft.com/office/drawing/2014/main" id="{01CE3F3E-92A0-413E-9286-D27E44F6442D}"/>
              </a:ext>
            </a:extLst>
          </p:cNvPr>
          <p:cNvSpPr>
            <a:spLocks noGrp="1"/>
          </p:cNvSpPr>
          <p:nvPr/>
        </p:nvSpPr>
        <p:spPr>
          <a:xfrm>
            <a:off x="1385455" y="838565"/>
            <a:ext cx="1239617" cy="45938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411" b="1">
                <a:ln w="2917">
                  <a:solidFill>
                    <a:srgbClr val="05080B"/>
                  </a:solidFill>
                  <a:prstDash val="solid"/>
                </a:ln>
                <a:solidFill>
                  <a:srgbClr val="05080B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00000"/>
              </a:lnSpc>
              <a:buNone/>
              <a:defRPr sz="2411" b="1">
                <a:solidFill>
                  <a:srgbClr val="05080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411" b="1" dirty="0" err="1">
                <a:ln w="2917">
                  <a:solidFill>
                    <a:srgbClr val="05080B"/>
                  </a:solidFill>
                  <a:prstDash val="solid"/>
                </a:ln>
                <a:solidFill>
                  <a:srgbClr val="05080B"/>
                </a:solidFill>
                <a:latin typeface="Noto Sans CJK SC"/>
                <a:ea typeface="Noto Sans CJK SC"/>
                <a:cs typeface="Noto Sans CJK SC"/>
              </a:rPr>
              <a:t>财汇通</a:t>
            </a:r>
            <a:endParaRPr sz="2411" b="1" dirty="0">
              <a:ln w="2917">
                <a:solidFill>
                  <a:srgbClr val="05080B"/>
                </a:solidFill>
                <a:prstDash val="solid"/>
              </a:ln>
              <a:solidFill>
                <a:srgbClr val="05080B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4" name="品牌英文文字">
            <a:extLst>
              <a:ext uri="{FF2B5EF4-FFF2-40B4-BE49-F238E27FC236}">
                <a16:creationId xmlns:a16="http://schemas.microsoft.com/office/drawing/2014/main" id="{9EA4B4C0-50E1-4296-AB98-463D88E332D0}"/>
              </a:ext>
            </a:extLst>
          </p:cNvPr>
          <p:cNvSpPr>
            <a:spLocks noGrp="1"/>
          </p:cNvSpPr>
          <p:nvPr/>
        </p:nvSpPr>
        <p:spPr>
          <a:xfrm>
            <a:off x="1385455" y="1217742"/>
            <a:ext cx="1859426" cy="26250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079" b="0" spc="172">
                <a:solidFill>
                  <a:srgbClr val="5B6B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00000"/>
              </a:lnSpc>
              <a:buNone/>
              <a:defRPr sz="1079" b="0" spc="172">
                <a:solidFill>
                  <a:srgbClr val="5B6B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79" b="0" spc="172" dirty="0">
                <a:solidFill>
                  <a:srgbClr val="5B6B81"/>
                </a:solidFill>
                <a:latin typeface="Noto Sans CJK SC"/>
                <a:ea typeface="Noto Sans CJK SC"/>
                <a:cs typeface="Noto Sans CJK SC"/>
              </a:rPr>
              <a:t>FINANCIAL SERVICES</a:t>
            </a:r>
          </a:p>
        </p:txBody>
      </p:sp>
      <p:sp>
        <p:nvSpPr>
          <p:cNvPr id="5" name="主标题_财汇通使用手册">
            <a:extLst>
              <a:ext uri="{FF2B5EF4-FFF2-40B4-BE49-F238E27FC236}">
                <a16:creationId xmlns:a16="http://schemas.microsoft.com/office/drawing/2014/main" id="{821D8E2B-F66D-4873-B79E-AEC401759D6D}"/>
              </a:ext>
            </a:extLst>
          </p:cNvPr>
          <p:cNvSpPr>
            <a:spLocks noGrp="1"/>
          </p:cNvSpPr>
          <p:nvPr/>
        </p:nvSpPr>
        <p:spPr>
          <a:xfrm>
            <a:off x="597933" y="2034431"/>
            <a:ext cx="5344938" cy="101356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5856" b="1">
                <a:ln w="7292">
                  <a:solidFill>
                    <a:srgbClr val="001143"/>
                  </a:solidFill>
                  <a:prstDash val="solid"/>
                </a:ln>
                <a:solidFill>
                  <a:srgbClr val="001143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00000"/>
              </a:lnSpc>
              <a:buNone/>
              <a:defRPr sz="5856" b="1">
                <a:solidFill>
                  <a:srgbClr val="001143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5856" b="1" dirty="0" err="1">
                <a:ln w="7292">
                  <a:solidFill>
                    <a:srgbClr val="001143"/>
                  </a:solidFill>
                  <a:prstDash val="solid"/>
                </a:ln>
                <a:solidFill>
                  <a:srgbClr val="001143"/>
                </a:solidFill>
                <a:latin typeface="Noto Sans CJK SC"/>
                <a:ea typeface="Noto Sans CJK SC"/>
                <a:cs typeface="Noto Sans CJK SC"/>
              </a:rPr>
              <a:t>财汇通使用手册</a:t>
            </a:r>
            <a:endParaRPr sz="5856" b="1" dirty="0">
              <a:ln w="7292">
                <a:solidFill>
                  <a:srgbClr val="001143"/>
                </a:solidFill>
                <a:prstDash val="solid"/>
              </a:ln>
              <a:solidFill>
                <a:srgbClr val="001143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6" name="副标题蓝色竖线">
            <a:extLst>
              <a:ext uri="{FF2B5EF4-FFF2-40B4-BE49-F238E27FC236}">
                <a16:creationId xmlns:a16="http://schemas.microsoft.com/office/drawing/2014/main" id="{664B1FB7-FBA5-46AE-A758-5FA27EC78835}"/>
              </a:ext>
            </a:extLst>
          </p:cNvPr>
          <p:cNvSpPr>
            <a:spLocks noGrp="1"/>
          </p:cNvSpPr>
          <p:nvPr/>
        </p:nvSpPr>
        <p:spPr>
          <a:xfrm>
            <a:off x="612517" y="3171962"/>
            <a:ext cx="51043" cy="371885"/>
          </a:xfrm>
          <a:prstGeom prst="roundRect">
            <a:avLst>
              <a:gd name="adj" fmla="val 42857"/>
            </a:avLst>
          </a:prstGeom>
          <a:solidFill>
            <a:srgbClr val="0587FF"/>
          </a:solidFill>
          <a:ln w="0">
            <a:noFill/>
            <a:prstDash val="solid"/>
          </a:ln>
        </p:spPr>
      </p:sp>
      <p:sp>
        <p:nvSpPr>
          <p:cNvPr id="7" name="副标题_消费服务版">
            <a:extLst>
              <a:ext uri="{FF2B5EF4-FFF2-40B4-BE49-F238E27FC236}">
                <a16:creationId xmlns:a16="http://schemas.microsoft.com/office/drawing/2014/main" id="{D8FD257A-013C-4160-A889-43ADBCB47AB8}"/>
              </a:ext>
            </a:extLst>
          </p:cNvPr>
          <p:cNvSpPr>
            <a:spLocks noGrp="1"/>
          </p:cNvSpPr>
          <p:nvPr/>
        </p:nvSpPr>
        <p:spPr>
          <a:xfrm>
            <a:off x="816689" y="3106335"/>
            <a:ext cx="2552153" cy="605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3158" b="1" spc="199">
                <a:solidFill>
                  <a:srgbClr val="0788F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00000"/>
              </a:lnSpc>
              <a:buNone/>
              <a:defRPr sz="3158" b="1" spc="199">
                <a:solidFill>
                  <a:srgbClr val="0788F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8" b="1" spc="199">
                <a:solidFill>
                  <a:srgbClr val="0788FF"/>
                </a:solidFill>
                <a:latin typeface="Noto Sans CJK SC"/>
                <a:ea typeface="Noto Sans CJK SC"/>
                <a:cs typeface="Noto Sans CJK SC"/>
              </a:rPr>
              <a:t>消费服务版</a:t>
            </a:r>
          </a:p>
        </p:txBody>
      </p:sp>
      <p:sp>
        <p:nvSpPr>
          <p:cNvPr id="8" name="说明文字">
            <a:extLst>
              <a:ext uri="{FF2B5EF4-FFF2-40B4-BE49-F238E27FC236}">
                <a16:creationId xmlns:a16="http://schemas.microsoft.com/office/drawing/2014/main" id="{00AEE7AE-194E-4324-A432-4B77EE1582B6}"/>
              </a:ext>
            </a:extLst>
          </p:cNvPr>
          <p:cNvSpPr>
            <a:spLocks noGrp="1"/>
          </p:cNvSpPr>
          <p:nvPr/>
        </p:nvSpPr>
        <p:spPr>
          <a:xfrm>
            <a:off x="605225" y="3696976"/>
            <a:ext cx="4229282" cy="52501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383" b="0">
                <a:solidFill>
                  <a:srgbClr val="24457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00000"/>
              </a:lnSpc>
              <a:buNone/>
              <a:defRPr sz="2383" b="0">
                <a:solidFill>
                  <a:srgbClr val="24457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383" b="0">
                <a:solidFill>
                  <a:srgbClr val="244571"/>
                </a:solidFill>
                <a:latin typeface="Noto Sans CJK SC"/>
                <a:ea typeface="Noto Sans CJK SC"/>
                <a:cs typeface="Noto Sans CJK SC"/>
              </a:rPr>
              <a:t>Gold House 金融服务小程序</a:t>
            </a:r>
          </a:p>
        </p:txBody>
      </p:sp>
      <p:sp>
        <p:nvSpPr>
          <p:cNvPr id="9" name="日期上方金色线条">
            <a:extLst>
              <a:ext uri="{FF2B5EF4-FFF2-40B4-BE49-F238E27FC236}">
                <a16:creationId xmlns:a16="http://schemas.microsoft.com/office/drawing/2014/main" id="{BF90BE78-9107-4953-9A13-288165D278CC}"/>
              </a:ext>
            </a:extLst>
          </p:cNvPr>
          <p:cNvSpPr>
            <a:spLocks noGrp="1"/>
          </p:cNvSpPr>
          <p:nvPr/>
        </p:nvSpPr>
        <p:spPr>
          <a:xfrm>
            <a:off x="612517" y="4615751"/>
            <a:ext cx="335426" cy="29167"/>
          </a:xfrm>
          <a:prstGeom prst="rect">
            <a:avLst/>
          </a:prstGeom>
          <a:solidFill>
            <a:srgbClr val="D8B76E"/>
          </a:solidFill>
          <a:ln w="0">
            <a:noFill/>
            <a:prstDash val="solid"/>
          </a:ln>
        </p:spPr>
      </p:sp>
      <p:sp>
        <p:nvSpPr>
          <p:cNvPr id="10" name="日期">
            <a:extLst>
              <a:ext uri="{FF2B5EF4-FFF2-40B4-BE49-F238E27FC236}">
                <a16:creationId xmlns:a16="http://schemas.microsoft.com/office/drawing/2014/main" id="{A72F616A-574A-4C8A-8C1A-7C9FD2CBE7CA}"/>
              </a:ext>
            </a:extLst>
          </p:cNvPr>
          <p:cNvSpPr>
            <a:spLocks noGrp="1"/>
          </p:cNvSpPr>
          <p:nvPr/>
        </p:nvSpPr>
        <p:spPr>
          <a:xfrm>
            <a:off x="619809" y="4812632"/>
            <a:ext cx="1567751" cy="32813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550" b="0">
                <a:solidFill>
                  <a:srgbClr val="24457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00000"/>
              </a:lnSpc>
              <a:buNone/>
              <a:defRPr sz="1550" b="0">
                <a:solidFill>
                  <a:srgbClr val="24457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50" b="0" dirty="0">
                <a:solidFill>
                  <a:srgbClr val="244571"/>
                </a:solidFill>
                <a:latin typeface="Noto Sans CJK SC"/>
                <a:ea typeface="Noto Sans CJK SC"/>
                <a:cs typeface="Noto Sans CJK SC"/>
              </a:rPr>
              <a:t>2026 年10 月</a:t>
            </a:r>
          </a:p>
        </p:txBody>
      </p:sp>
      <p:sp>
        <p:nvSpPr>
          <p:cNvPr id="19" name="底部玻璃卡片_原生形状">
            <a:extLst>
              <a:ext uri="{FF2B5EF4-FFF2-40B4-BE49-F238E27FC236}">
                <a16:creationId xmlns:a16="http://schemas.microsoft.com/office/drawing/2014/main" id="{CAA3CE2E-F1AB-4880-A31A-2064894ADF10}"/>
              </a:ext>
            </a:extLst>
          </p:cNvPr>
          <p:cNvSpPr>
            <a:spLocks noGrp="1"/>
          </p:cNvSpPr>
          <p:nvPr/>
        </p:nvSpPr>
        <p:spPr>
          <a:xfrm>
            <a:off x="430220" y="5498067"/>
            <a:ext cx="7751254" cy="882316"/>
          </a:xfrm>
          <a:prstGeom prst="roundRect">
            <a:avLst>
              <a:gd name="adj" fmla="val 25620"/>
            </a:avLst>
          </a:prstGeom>
          <a:gradFill>
            <a:gsLst>
              <a:gs pos="0">
                <a:srgbClr val="FFFFFF">
                  <a:alpha val="64000"/>
                </a:srgbClr>
              </a:gs>
              <a:gs pos="100000">
                <a:srgbClr val="D5EBFF">
                  <a:alpha val="68000"/>
                </a:srgbClr>
              </a:gs>
            </a:gsLst>
            <a:lin ang="5400000"/>
          </a:gradFill>
          <a:ln w="10938">
            <a:solidFill>
              <a:srgbClr val="FFFFFF">
                <a:alpha val="85000"/>
              </a:srgbClr>
            </a:solidFill>
            <a:prstDash val="solid"/>
          </a:ln>
        </p:spPr>
      </p:sp>
      <p:sp>
        <p:nvSpPr>
          <p:cNvPr id="20" name="底部卡片分隔线_303">
            <a:extLst>
              <a:ext uri="{FF2B5EF4-FFF2-40B4-BE49-F238E27FC236}">
                <a16:creationId xmlns:a16="http://schemas.microsoft.com/office/drawing/2014/main" id="{BC5CC011-5FAC-465D-B1CD-B521ADF7B29B}"/>
              </a:ext>
            </a:extLst>
          </p:cNvPr>
          <p:cNvSpPr>
            <a:spLocks noGrp="1"/>
          </p:cNvSpPr>
          <p:nvPr/>
        </p:nvSpPr>
        <p:spPr>
          <a:xfrm>
            <a:off x="2209435" y="5782450"/>
            <a:ext cx="7292" cy="313550"/>
          </a:xfrm>
          <a:prstGeom prst="rect">
            <a:avLst/>
          </a:prstGeom>
          <a:solidFill>
            <a:srgbClr val="A6C6E7">
              <a:alpha val="60000"/>
            </a:srgbClr>
          </a:solidFill>
          <a:ln w="0">
            <a:noFill/>
            <a:prstDash val="solid"/>
          </a:ln>
        </p:spPr>
      </p:sp>
      <p:sp>
        <p:nvSpPr>
          <p:cNvPr id="21" name="底部卡片分隔线_556">
            <a:extLst>
              <a:ext uri="{FF2B5EF4-FFF2-40B4-BE49-F238E27FC236}">
                <a16:creationId xmlns:a16="http://schemas.microsoft.com/office/drawing/2014/main" id="{51C53479-D926-427D-BB8C-8F37255840D6}"/>
              </a:ext>
            </a:extLst>
          </p:cNvPr>
          <p:cNvSpPr>
            <a:spLocks noGrp="1"/>
          </p:cNvSpPr>
          <p:nvPr/>
        </p:nvSpPr>
        <p:spPr>
          <a:xfrm>
            <a:off x="4054278" y="5782450"/>
            <a:ext cx="7292" cy="313550"/>
          </a:xfrm>
          <a:prstGeom prst="rect">
            <a:avLst/>
          </a:prstGeom>
          <a:solidFill>
            <a:srgbClr val="A6C6E7">
              <a:alpha val="60000"/>
            </a:srgbClr>
          </a:solidFill>
          <a:ln w="0">
            <a:noFill/>
            <a:prstDash val="solid"/>
          </a:ln>
        </p:spPr>
      </p:sp>
      <p:sp>
        <p:nvSpPr>
          <p:cNvPr id="22" name="底部卡片分隔线_808">
            <a:extLst>
              <a:ext uri="{FF2B5EF4-FFF2-40B4-BE49-F238E27FC236}">
                <a16:creationId xmlns:a16="http://schemas.microsoft.com/office/drawing/2014/main" id="{2E47C965-AB77-46AD-8B6B-ACD4B843785A}"/>
              </a:ext>
            </a:extLst>
          </p:cNvPr>
          <p:cNvSpPr>
            <a:spLocks noGrp="1"/>
          </p:cNvSpPr>
          <p:nvPr/>
        </p:nvSpPr>
        <p:spPr>
          <a:xfrm>
            <a:off x="5891828" y="5782450"/>
            <a:ext cx="7292" cy="313550"/>
          </a:xfrm>
          <a:prstGeom prst="rect">
            <a:avLst/>
          </a:prstGeom>
          <a:solidFill>
            <a:srgbClr val="A6C6E7">
              <a:alpha val="60000"/>
            </a:srgbClr>
          </a:solidFill>
          <a:ln w="0">
            <a:noFill/>
            <a:prstDash val="solid"/>
          </a:ln>
        </p:spPr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E66F284B-9AD1-4644-A6E9-585D39548E5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100" t="83209" r="90251" b="10308"/>
          <a:stretch/>
        </p:blipFill>
        <p:spPr>
          <a:xfrm>
            <a:off x="743770" y="5709531"/>
            <a:ext cx="444804" cy="444804"/>
          </a:xfrm>
          <a:prstGeom prst="ellipse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1A369401-834B-4B3F-B432-D70E91B5F3D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694" t="83209" r="75598" b="10308"/>
          <a:stretch/>
        </p:blipFill>
        <p:spPr>
          <a:xfrm>
            <a:off x="2522986" y="5709531"/>
            <a:ext cx="452096" cy="444804"/>
          </a:xfrm>
          <a:prstGeom prst="ellipse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6584411E-98C1-4945-AFC5-77AA7A87946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6065" t="83209" r="60227" b="10308"/>
          <a:stretch/>
        </p:blipFill>
        <p:spPr>
          <a:xfrm>
            <a:off x="4396995" y="5709531"/>
            <a:ext cx="452096" cy="444804"/>
          </a:xfrm>
          <a:prstGeom prst="ellipse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11EA7D1B-2CEA-4250-9149-ECCC6B51F7F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957" t="83209" r="45275" b="10308"/>
          <a:stretch/>
        </p:blipFill>
        <p:spPr>
          <a:xfrm>
            <a:off x="6212670" y="5709531"/>
            <a:ext cx="459388" cy="444804"/>
          </a:xfrm>
          <a:prstGeom prst="ellipse">
            <a:avLst/>
          </a:prstGeom>
        </p:spPr>
      </p:pic>
      <p:sp>
        <p:nvSpPr>
          <p:cNvPr id="27" name="底部标签_账户进入">
            <a:extLst>
              <a:ext uri="{FF2B5EF4-FFF2-40B4-BE49-F238E27FC236}">
                <a16:creationId xmlns:a16="http://schemas.microsoft.com/office/drawing/2014/main" id="{842ECFA1-3084-40B9-9F7D-64FFDC5207FF}"/>
              </a:ext>
            </a:extLst>
          </p:cNvPr>
          <p:cNvSpPr>
            <a:spLocks noGrp="1"/>
          </p:cNvSpPr>
          <p:nvPr/>
        </p:nvSpPr>
        <p:spPr>
          <a:xfrm>
            <a:off x="1290660" y="5826201"/>
            <a:ext cx="780230" cy="30625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63" b="0">
                <a:solidFill>
                  <a:srgbClr val="14376E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00000"/>
              </a:lnSpc>
              <a:buNone/>
              <a:defRPr sz="1263" b="0">
                <a:solidFill>
                  <a:srgbClr val="14376E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63" b="0" dirty="0" err="1">
                <a:solidFill>
                  <a:srgbClr val="14376E"/>
                </a:solidFill>
                <a:latin typeface="Noto Sans CJK SC"/>
                <a:ea typeface="Noto Sans CJK SC"/>
                <a:cs typeface="Noto Sans CJK SC"/>
              </a:rPr>
              <a:t>账户进入</a:t>
            </a:r>
            <a:endParaRPr sz="1263" b="0" dirty="0">
              <a:solidFill>
                <a:srgbClr val="14376E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28" name="底部标签_消费支付">
            <a:extLst>
              <a:ext uri="{FF2B5EF4-FFF2-40B4-BE49-F238E27FC236}">
                <a16:creationId xmlns:a16="http://schemas.microsoft.com/office/drawing/2014/main" id="{CF4F9DE8-3CF5-4EC7-AC91-632367EBCBF6}"/>
              </a:ext>
            </a:extLst>
          </p:cNvPr>
          <p:cNvSpPr>
            <a:spLocks noGrp="1"/>
          </p:cNvSpPr>
          <p:nvPr/>
        </p:nvSpPr>
        <p:spPr>
          <a:xfrm>
            <a:off x="3077167" y="5826201"/>
            <a:ext cx="794813" cy="30625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63" b="0">
                <a:solidFill>
                  <a:srgbClr val="14376E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00000"/>
              </a:lnSpc>
              <a:buNone/>
              <a:defRPr sz="1263" b="0">
                <a:solidFill>
                  <a:srgbClr val="14376E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63" b="0" dirty="0" err="1">
                <a:solidFill>
                  <a:srgbClr val="14376E"/>
                </a:solidFill>
                <a:latin typeface="Noto Sans CJK SC"/>
                <a:ea typeface="Noto Sans CJK SC"/>
                <a:cs typeface="Noto Sans CJK SC"/>
              </a:rPr>
              <a:t>消费支付</a:t>
            </a:r>
            <a:endParaRPr sz="1263" b="0" dirty="0">
              <a:solidFill>
                <a:srgbClr val="14376E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29" name="底部标签_银行消费">
            <a:extLst>
              <a:ext uri="{FF2B5EF4-FFF2-40B4-BE49-F238E27FC236}">
                <a16:creationId xmlns:a16="http://schemas.microsoft.com/office/drawing/2014/main" id="{02015BD5-B604-4176-96DE-56331AAF40B9}"/>
              </a:ext>
            </a:extLst>
          </p:cNvPr>
          <p:cNvSpPr>
            <a:spLocks noGrp="1"/>
          </p:cNvSpPr>
          <p:nvPr/>
        </p:nvSpPr>
        <p:spPr>
          <a:xfrm>
            <a:off x="4958469" y="5826201"/>
            <a:ext cx="787522" cy="30625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63" b="0">
                <a:solidFill>
                  <a:srgbClr val="14376E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00000"/>
              </a:lnSpc>
              <a:buNone/>
              <a:defRPr sz="1263" b="0">
                <a:solidFill>
                  <a:srgbClr val="14376E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63" b="0" dirty="0" err="1">
                <a:solidFill>
                  <a:srgbClr val="14376E"/>
                </a:solidFill>
                <a:latin typeface="Noto Sans CJK SC"/>
                <a:ea typeface="Noto Sans CJK SC"/>
                <a:cs typeface="Noto Sans CJK SC"/>
              </a:rPr>
              <a:t>银行消费</a:t>
            </a:r>
            <a:endParaRPr sz="1263" b="0" dirty="0">
              <a:solidFill>
                <a:srgbClr val="14376E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30" name="底部标签_U卡操作指南">
            <a:extLst>
              <a:ext uri="{FF2B5EF4-FFF2-40B4-BE49-F238E27FC236}">
                <a16:creationId xmlns:a16="http://schemas.microsoft.com/office/drawing/2014/main" id="{0E9A4713-71CC-473F-8C7E-6EC92AAA3D3A}"/>
              </a:ext>
            </a:extLst>
          </p:cNvPr>
          <p:cNvSpPr>
            <a:spLocks noGrp="1"/>
          </p:cNvSpPr>
          <p:nvPr/>
        </p:nvSpPr>
        <p:spPr>
          <a:xfrm>
            <a:off x="6774144" y="5826201"/>
            <a:ext cx="1152115" cy="30625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63" b="0">
                <a:solidFill>
                  <a:srgbClr val="14376E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00000"/>
              </a:lnSpc>
              <a:buNone/>
              <a:defRPr sz="1263" b="0">
                <a:solidFill>
                  <a:srgbClr val="14376E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63" b="0" dirty="0">
                <a:solidFill>
                  <a:srgbClr val="14376E"/>
                </a:solidFill>
                <a:latin typeface="Noto Sans CJK SC"/>
                <a:ea typeface="Noto Sans CJK SC"/>
                <a:cs typeface="Noto Sans CJK SC"/>
              </a:rPr>
              <a:t>U </a:t>
            </a:r>
            <a:r>
              <a:rPr sz="1263" b="0" dirty="0" err="1">
                <a:solidFill>
                  <a:srgbClr val="14376E"/>
                </a:solidFill>
                <a:latin typeface="Noto Sans CJK SC"/>
                <a:ea typeface="Noto Sans CJK SC"/>
                <a:cs typeface="Noto Sans CJK SC"/>
              </a:rPr>
              <a:t>卡操作指南</a:t>
            </a:r>
            <a:endParaRPr sz="1263" b="0" dirty="0">
              <a:solidFill>
                <a:srgbClr val="14376E"/>
              </a:solidFill>
              <a:latin typeface="Noto Sans CJK SC"/>
              <a:ea typeface="Noto Sans CJK SC"/>
              <a:cs typeface="Noto Sans CJK SC"/>
            </a:endParaRPr>
          </a:p>
        </p:txBody>
      </p:sp>
    </p:spTree>
    <p:extLst>
      <p:ext uri="{BB962C8B-B14F-4D97-AF65-F5344CB8AC3E}">
        <p14:creationId xmlns:p14="http://schemas.microsoft.com/office/powerpoint/2010/main" val="1976656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>
            <a:extLst>
              <a:ext uri="{FF2B5EF4-FFF2-40B4-BE49-F238E27FC236}">
                <a16:creationId xmlns:a16="http://schemas.microsoft.com/office/drawing/2014/main" id="{CC30F28A-A6F2-4FA6-817B-190CDB47B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34650" y="904875"/>
            <a:ext cx="952500" cy="952500"/>
          </a:xfrm>
          <a:prstGeom prst="rect">
            <a:avLst/>
          </a:prstGeom>
        </p:spPr>
      </p:pic>
      <p:sp>
        <p:nvSpPr>
          <p:cNvPr id="2" name="manual-label">
            <a:extLst>
              <a:ext uri="{FF2B5EF4-FFF2-40B4-BE49-F238E27FC236}">
                <a16:creationId xmlns:a16="http://schemas.microsoft.com/office/drawing/2014/main" id="{F0A746B6-E214-4B95-B866-2D42CC3FFEB5}"/>
              </a:ext>
            </a:extLst>
          </p:cNvPr>
          <p:cNvSpPr>
            <a:spLocks noGrp="1"/>
          </p:cNvSpPr>
          <p:nvPr/>
        </p:nvSpPr>
        <p:spPr>
          <a:xfrm>
            <a:off x="666750" y="2857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财汇通使用手册</a:t>
            </a:r>
          </a:p>
        </p:txBody>
      </p:sp>
      <p:sp>
        <p:nvSpPr>
          <p:cNvPr id="3" name="manual-en">
            <a:extLst>
              <a:ext uri="{FF2B5EF4-FFF2-40B4-BE49-F238E27FC236}">
                <a16:creationId xmlns:a16="http://schemas.microsoft.com/office/drawing/2014/main" id="{92F3DB00-6993-435C-8D47-22A545C467D8}"/>
              </a:ext>
            </a:extLst>
          </p:cNvPr>
          <p:cNvSpPr>
            <a:spLocks noGrp="1"/>
          </p:cNvSpPr>
          <p:nvPr/>
        </p:nvSpPr>
        <p:spPr>
          <a:xfrm>
            <a:off x="7810500" y="295275"/>
            <a:ext cx="176212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r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USER MANUAL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56153BA-B17A-4A85-9E81-B9F6E36673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952110" y="238125"/>
            <a:ext cx="1565131" cy="333375"/>
          </a:xfrm>
          <a:prstGeom prst="rect">
            <a:avLst/>
          </a:prstGeom>
        </p:spPr>
      </p:pic>
      <p:sp>
        <p:nvSpPr>
          <p:cNvPr id="5" name="section-label">
            <a:extLst>
              <a:ext uri="{FF2B5EF4-FFF2-40B4-BE49-F238E27FC236}">
                <a16:creationId xmlns:a16="http://schemas.microsoft.com/office/drawing/2014/main" id="{EF7E5110-6670-474E-90F1-F385ABCEEC45}"/>
              </a:ext>
            </a:extLst>
          </p:cNvPr>
          <p:cNvSpPr>
            <a:spLocks noGrp="1"/>
          </p:cNvSpPr>
          <p:nvPr/>
        </p:nvSpPr>
        <p:spPr>
          <a:xfrm>
            <a:off x="666750" y="638175"/>
            <a:ext cx="10858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开始使用/ 01</a:t>
            </a:r>
          </a:p>
        </p:txBody>
      </p:sp>
      <p:sp>
        <p:nvSpPr>
          <p:cNvPr id="6" name="slide-title">
            <a:extLst>
              <a:ext uri="{FF2B5EF4-FFF2-40B4-BE49-F238E27FC236}">
                <a16:creationId xmlns:a16="http://schemas.microsoft.com/office/drawing/2014/main" id="{3884BD32-32CF-44A9-ACC3-E9D3D9527853}"/>
              </a:ext>
            </a:extLst>
          </p:cNvPr>
          <p:cNvSpPr>
            <a:spLocks noGrp="1"/>
          </p:cNvSpPr>
          <p:nvPr/>
        </p:nvSpPr>
        <p:spPr>
          <a:xfrm>
            <a:off x="666750" y="990600"/>
            <a:ext cx="10858500" cy="561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财汇通使用手册</a:t>
            </a:r>
          </a:p>
        </p:txBody>
      </p:sp>
      <p:sp>
        <p:nvSpPr>
          <p:cNvPr id="7" name="gold-title-rule">
            <a:extLst>
              <a:ext uri="{FF2B5EF4-FFF2-40B4-BE49-F238E27FC236}">
                <a16:creationId xmlns:a16="http://schemas.microsoft.com/office/drawing/2014/main" id="{7CD8F1B3-ADF8-4EC6-8B03-9F6949B128DA}"/>
              </a:ext>
            </a:extLst>
          </p:cNvPr>
          <p:cNvSpPr>
            <a:spLocks noGrp="1"/>
          </p:cNvSpPr>
          <p:nvPr/>
        </p:nvSpPr>
        <p:spPr>
          <a:xfrm>
            <a:off x="666750" y="1657350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8" name="lead">
            <a:extLst>
              <a:ext uri="{FF2B5EF4-FFF2-40B4-BE49-F238E27FC236}">
                <a16:creationId xmlns:a16="http://schemas.microsoft.com/office/drawing/2014/main" id="{BF88C8F4-384B-4B65-9433-20CA256D6302}"/>
              </a:ext>
            </a:extLst>
          </p:cNvPr>
          <p:cNvSpPr>
            <a:spLocks noGrp="1"/>
          </p:cNvSpPr>
          <p:nvPr/>
        </p:nvSpPr>
        <p:spPr>
          <a:xfrm>
            <a:off x="666750" y="1838325"/>
            <a:ext cx="10858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Gold House 金融服务小程序</a:t>
            </a:r>
          </a:p>
        </p:txBody>
      </p:sp>
      <p:sp>
        <p:nvSpPr>
          <p:cNvPr id="9" name="footer-rule">
            <a:extLst>
              <a:ext uri="{FF2B5EF4-FFF2-40B4-BE49-F238E27FC236}">
                <a16:creationId xmlns:a16="http://schemas.microsoft.com/office/drawing/2014/main" id="{55132804-E12E-4515-B1C6-8F42FB15C79D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9525"/>
          </a:xfrm>
          <a:prstGeom prst="rect">
            <a:avLst/>
          </a:prstGeom>
          <a:solidFill>
            <a:srgbClr val="DCE8EF"/>
          </a:solidFill>
          <a:ln w="0">
            <a:noFill/>
            <a:prstDash val="solid"/>
          </a:ln>
        </p:spPr>
      </p:sp>
      <p:sp>
        <p:nvSpPr>
          <p:cNvPr id="10" name="footer-brand">
            <a:extLst>
              <a:ext uri="{FF2B5EF4-FFF2-40B4-BE49-F238E27FC236}">
                <a16:creationId xmlns:a16="http://schemas.microsoft.com/office/drawing/2014/main" id="{26B38F6E-2096-4042-AB81-E7E11FAE34BD}"/>
              </a:ext>
            </a:extLst>
          </p:cNvPr>
          <p:cNvSpPr>
            <a:spLocks noGrp="1"/>
          </p:cNvSpPr>
          <p:nvPr/>
        </p:nvSpPr>
        <p:spPr>
          <a:xfrm>
            <a:off x="666750" y="6591300"/>
            <a:ext cx="3810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财汇通Financial Services</a:t>
            </a:r>
          </a:p>
        </p:txBody>
      </p:sp>
      <p:sp>
        <p:nvSpPr>
          <p:cNvPr id="11" name="folio">
            <a:extLst>
              <a:ext uri="{FF2B5EF4-FFF2-40B4-BE49-F238E27FC236}">
                <a16:creationId xmlns:a16="http://schemas.microsoft.com/office/drawing/2014/main" id="{2436D2A4-70C2-4C5E-997F-0D4F8D119420}"/>
              </a:ext>
            </a:extLst>
          </p:cNvPr>
          <p:cNvSpPr>
            <a:spLocks noGrp="1"/>
          </p:cNvSpPr>
          <p:nvPr/>
        </p:nvSpPr>
        <p:spPr>
          <a:xfrm>
            <a:off x="11049000" y="6572250"/>
            <a:ext cx="4762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r"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15000"/>
              </a:lnSpc>
              <a:buNone/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en-US" sz="11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2</a:t>
            </a:r>
            <a:endParaRPr sz="1125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12" name="first-content-scope-surface">
            <a:extLst>
              <a:ext uri="{FF2B5EF4-FFF2-40B4-BE49-F238E27FC236}">
                <a16:creationId xmlns:a16="http://schemas.microsoft.com/office/drawing/2014/main" id="{D02C501C-0575-43E4-B346-5C325ECA220A}"/>
              </a:ext>
            </a:extLst>
          </p:cNvPr>
          <p:cNvSpPr>
            <a:spLocks noGrp="1"/>
          </p:cNvSpPr>
          <p:nvPr/>
        </p:nvSpPr>
        <p:spPr>
          <a:xfrm>
            <a:off x="552450" y="2552700"/>
            <a:ext cx="6553200" cy="1152525"/>
          </a:xfrm>
          <a:prstGeom prst="roundRect">
            <a:avLst>
              <a:gd name="adj" fmla="val 6612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13" name="content-service-scope">
            <a:extLst>
              <a:ext uri="{FF2B5EF4-FFF2-40B4-BE49-F238E27FC236}">
                <a16:creationId xmlns:a16="http://schemas.microsoft.com/office/drawing/2014/main" id="{D0E6C12F-BD26-43F2-8AB1-A39B371A4DDD}"/>
              </a:ext>
            </a:extLst>
          </p:cNvPr>
          <p:cNvSpPr>
            <a:spLocks noGrp="1"/>
          </p:cNvSpPr>
          <p:nvPr/>
        </p:nvSpPr>
        <p:spPr>
          <a:xfrm>
            <a:off x="831211" y="2917644"/>
            <a:ext cx="5751575" cy="37324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22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2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1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账户进入</a:t>
            </a:r>
            <a:r>
              <a:rPr lang="en-US" sz="2250" b="1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   </a:t>
            </a:r>
            <a:r>
              <a:rPr sz="2250" b="1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消费支付</a:t>
            </a:r>
            <a:r>
              <a:rPr lang="en-US" sz="2250" b="1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   </a:t>
            </a:r>
            <a:r>
              <a:rPr sz="2250" b="1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银行消费</a:t>
            </a:r>
            <a:r>
              <a:rPr sz="2250" b="1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lang="en-US" sz="2250" b="1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2250" b="1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 U </a:t>
            </a:r>
            <a:r>
              <a:rPr sz="2250" b="1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卡操作指南</a:t>
            </a:r>
            <a:endParaRPr sz="2250" b="1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14" name="first-content-number-0">
            <a:extLst>
              <a:ext uri="{FF2B5EF4-FFF2-40B4-BE49-F238E27FC236}">
                <a16:creationId xmlns:a16="http://schemas.microsoft.com/office/drawing/2014/main" id="{FEAC5ACA-A6FB-4EF0-927D-3858B4EBED91}"/>
              </a:ext>
            </a:extLst>
          </p:cNvPr>
          <p:cNvSpPr>
            <a:spLocks noGrp="1"/>
          </p:cNvSpPr>
          <p:nvPr/>
        </p:nvSpPr>
        <p:spPr>
          <a:xfrm>
            <a:off x="666750" y="4067175"/>
            <a:ext cx="4953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17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17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15" name="first-content-tag-0">
            <a:extLst>
              <a:ext uri="{FF2B5EF4-FFF2-40B4-BE49-F238E27FC236}">
                <a16:creationId xmlns:a16="http://schemas.microsoft.com/office/drawing/2014/main" id="{EB00CCDC-EF4F-4617-997D-A9CD11B9D32B}"/>
              </a:ext>
            </a:extLst>
          </p:cNvPr>
          <p:cNvSpPr>
            <a:spLocks noGrp="1"/>
          </p:cNvSpPr>
          <p:nvPr/>
        </p:nvSpPr>
        <p:spPr>
          <a:xfrm>
            <a:off x="1343025" y="4076700"/>
            <a:ext cx="542925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10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10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按需选择服务</a:t>
            </a:r>
          </a:p>
        </p:txBody>
      </p:sp>
      <p:sp>
        <p:nvSpPr>
          <p:cNvPr id="16" name="first-content-number-1">
            <a:extLst>
              <a:ext uri="{FF2B5EF4-FFF2-40B4-BE49-F238E27FC236}">
                <a16:creationId xmlns:a16="http://schemas.microsoft.com/office/drawing/2014/main" id="{9BC449D3-BDC0-46AB-9955-91DFFEE8F647}"/>
              </a:ext>
            </a:extLst>
          </p:cNvPr>
          <p:cNvSpPr>
            <a:spLocks noGrp="1"/>
          </p:cNvSpPr>
          <p:nvPr/>
        </p:nvSpPr>
        <p:spPr>
          <a:xfrm>
            <a:off x="666750" y="4610100"/>
            <a:ext cx="4953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17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17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17" name="first-content-tag-1">
            <a:extLst>
              <a:ext uri="{FF2B5EF4-FFF2-40B4-BE49-F238E27FC236}">
                <a16:creationId xmlns:a16="http://schemas.microsoft.com/office/drawing/2014/main" id="{DFFFAD66-10CA-4BA3-BF2D-700CFAFB066C}"/>
              </a:ext>
            </a:extLst>
          </p:cNvPr>
          <p:cNvSpPr>
            <a:spLocks noGrp="1"/>
          </p:cNvSpPr>
          <p:nvPr/>
        </p:nvSpPr>
        <p:spPr>
          <a:xfrm>
            <a:off x="1343025" y="4619625"/>
            <a:ext cx="542925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10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10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核对后办理</a:t>
            </a:r>
          </a:p>
        </p:txBody>
      </p:sp>
      <p:sp>
        <p:nvSpPr>
          <p:cNvPr id="18" name="first-content-number-2">
            <a:extLst>
              <a:ext uri="{FF2B5EF4-FFF2-40B4-BE49-F238E27FC236}">
                <a16:creationId xmlns:a16="http://schemas.microsoft.com/office/drawing/2014/main" id="{63E4FC4B-7B29-40C7-8D4B-70DC2F8D1B07}"/>
              </a:ext>
            </a:extLst>
          </p:cNvPr>
          <p:cNvSpPr>
            <a:spLocks noGrp="1"/>
          </p:cNvSpPr>
          <p:nvPr/>
        </p:nvSpPr>
        <p:spPr>
          <a:xfrm>
            <a:off x="666750" y="5153025"/>
            <a:ext cx="4953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17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17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19" name="first-content-tag-2">
            <a:extLst>
              <a:ext uri="{FF2B5EF4-FFF2-40B4-BE49-F238E27FC236}">
                <a16:creationId xmlns:a16="http://schemas.microsoft.com/office/drawing/2014/main" id="{39E1D002-3A3E-4B77-991E-DC198E098109}"/>
              </a:ext>
            </a:extLst>
          </p:cNvPr>
          <p:cNvSpPr>
            <a:spLocks noGrp="1"/>
          </p:cNvSpPr>
          <p:nvPr/>
        </p:nvSpPr>
        <p:spPr>
          <a:xfrm>
            <a:off x="1343025" y="5162550"/>
            <a:ext cx="542925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10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10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完成后查单</a:t>
            </a:r>
            <a:endParaRPr sz="2100" b="0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20" name="content-date">
            <a:extLst>
              <a:ext uri="{FF2B5EF4-FFF2-40B4-BE49-F238E27FC236}">
                <a16:creationId xmlns:a16="http://schemas.microsoft.com/office/drawing/2014/main" id="{C1B5B383-F727-41FE-9B6E-6019EDCB246B}"/>
              </a:ext>
            </a:extLst>
          </p:cNvPr>
          <p:cNvSpPr>
            <a:spLocks noGrp="1"/>
          </p:cNvSpPr>
          <p:nvPr/>
        </p:nvSpPr>
        <p:spPr>
          <a:xfrm>
            <a:off x="666750" y="6048375"/>
            <a:ext cx="6191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5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5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2026 年10 月</a:t>
            </a:r>
          </a:p>
        </p:txBody>
      </p:sp>
      <p:sp>
        <p:nvSpPr>
          <p:cNvPr id="21" name="first-content-screenshot-surface">
            <a:extLst>
              <a:ext uri="{FF2B5EF4-FFF2-40B4-BE49-F238E27FC236}">
                <a16:creationId xmlns:a16="http://schemas.microsoft.com/office/drawing/2014/main" id="{F30313C9-CC5A-4F68-AA7E-2AC5E775F869}"/>
              </a:ext>
            </a:extLst>
          </p:cNvPr>
          <p:cNvSpPr>
            <a:spLocks noGrp="1"/>
          </p:cNvSpPr>
          <p:nvPr/>
        </p:nvSpPr>
        <p:spPr>
          <a:xfrm>
            <a:off x="7429500" y="2381250"/>
            <a:ext cx="4171950" cy="4019550"/>
          </a:xfrm>
          <a:prstGeom prst="roundRect">
            <a:avLst>
              <a:gd name="adj" fmla="val 2370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22" name="first-content-caption-0">
            <a:extLst>
              <a:ext uri="{FF2B5EF4-FFF2-40B4-BE49-F238E27FC236}">
                <a16:creationId xmlns:a16="http://schemas.microsoft.com/office/drawing/2014/main" id="{0334C500-450C-47B5-84C6-53EC1ED73F62}"/>
              </a:ext>
            </a:extLst>
          </p:cNvPr>
          <p:cNvSpPr>
            <a:spLocks noGrp="1"/>
          </p:cNvSpPr>
          <p:nvPr/>
        </p:nvSpPr>
        <p:spPr>
          <a:xfrm>
            <a:off x="7486650" y="2419350"/>
            <a:ext cx="19812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 anchorCtr="0">
            <a:noAutofit/>
          </a:bodyPr>
          <a:lstStyle>
            <a:defPPr algn="ctr"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13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左</a:t>
            </a:r>
            <a:endParaRPr lang="en-US" sz="1313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13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人民币消费支付</a:t>
            </a:r>
            <a:endParaRPr sz="1313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CC6C2BCE-009F-40FC-9706-C5FCEE20DB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7735620" y="2897431"/>
            <a:ext cx="1483259" cy="3206264"/>
          </a:xfrm>
          <a:prstGeom prst="rect">
            <a:avLst/>
          </a:prstGeom>
        </p:spPr>
      </p:pic>
      <p:sp>
        <p:nvSpPr>
          <p:cNvPr id="24" name="first-content-caption-1">
            <a:extLst>
              <a:ext uri="{FF2B5EF4-FFF2-40B4-BE49-F238E27FC236}">
                <a16:creationId xmlns:a16="http://schemas.microsoft.com/office/drawing/2014/main" id="{703BC152-93C0-4FA7-AAE9-DC24D8CBEC9B}"/>
              </a:ext>
            </a:extLst>
          </p:cNvPr>
          <p:cNvSpPr>
            <a:spLocks noGrp="1"/>
          </p:cNvSpPr>
          <p:nvPr/>
        </p:nvSpPr>
        <p:spPr>
          <a:xfrm>
            <a:off x="9544050" y="2419350"/>
            <a:ext cx="19812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 anchorCtr="0">
            <a:noAutofit/>
          </a:bodyPr>
          <a:lstStyle>
            <a:defPPr algn="ctr"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13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右</a:t>
            </a:r>
            <a:endParaRPr lang="en-US" sz="1313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13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CFX </a:t>
            </a:r>
            <a:r>
              <a:rPr sz="1313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消费支付</a:t>
            </a:r>
            <a:endParaRPr sz="1313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0C5CD86C-C83F-4B62-9B5F-B7DE7CCD2B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9838596" y="2896211"/>
            <a:ext cx="1392108" cy="3208703"/>
          </a:xfrm>
          <a:prstGeom prst="rect">
            <a:avLst/>
          </a:prstGeom>
        </p:spPr>
      </p:pic>
      <p:sp>
        <p:nvSpPr>
          <p:cNvPr id="26" name="first-content-disclaimer">
            <a:extLst>
              <a:ext uri="{FF2B5EF4-FFF2-40B4-BE49-F238E27FC236}">
                <a16:creationId xmlns:a16="http://schemas.microsoft.com/office/drawing/2014/main" id="{E1BFA14E-498C-472E-A50D-4EEEAF474779}"/>
              </a:ext>
            </a:extLst>
          </p:cNvPr>
          <p:cNvSpPr>
            <a:spLocks noGrp="1"/>
          </p:cNvSpPr>
          <p:nvPr/>
        </p:nvSpPr>
        <p:spPr>
          <a:xfrm>
            <a:off x="7486650" y="6191250"/>
            <a:ext cx="40386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088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15000"/>
              </a:lnSpc>
              <a:buNone/>
              <a:defRPr sz="1088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88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产品页面示意</a:t>
            </a:r>
            <a:r>
              <a:rPr lang="en-US" sz="1088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    </a:t>
            </a:r>
            <a:r>
              <a:rPr sz="1088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图中金额和账号为演示数据</a:t>
            </a:r>
            <a:endParaRPr sz="1088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27" name="first-content-divider">
            <a:extLst>
              <a:ext uri="{FF2B5EF4-FFF2-40B4-BE49-F238E27FC236}">
                <a16:creationId xmlns:a16="http://schemas.microsoft.com/office/drawing/2014/main" id="{719C2FAD-C86A-4EE5-A60D-AD76033F171C}"/>
              </a:ext>
            </a:extLst>
          </p:cNvPr>
          <p:cNvSpPr>
            <a:spLocks noGrp="1"/>
          </p:cNvSpPr>
          <p:nvPr/>
        </p:nvSpPr>
        <p:spPr>
          <a:xfrm>
            <a:off x="7296150" y="2533649"/>
            <a:ext cx="9525" cy="3744000"/>
          </a:xfrm>
          <a:prstGeom prst="rect">
            <a:avLst/>
          </a:prstGeom>
          <a:solidFill>
            <a:srgbClr val="DCE8EF"/>
          </a:solidFill>
          <a:ln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2118916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>
            <a:extLst>
              <a:ext uri="{FF2B5EF4-FFF2-40B4-BE49-F238E27FC236}">
                <a16:creationId xmlns:a16="http://schemas.microsoft.com/office/drawing/2014/main" id="{E3327DB2-4A89-4B88-88B3-0B5CBC8B33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34650" y="904875"/>
            <a:ext cx="952500" cy="952500"/>
          </a:xfrm>
          <a:prstGeom prst="rect">
            <a:avLst/>
          </a:prstGeom>
        </p:spPr>
      </p:pic>
      <p:sp>
        <p:nvSpPr>
          <p:cNvPr id="2" name="manual-label">
            <a:extLst>
              <a:ext uri="{FF2B5EF4-FFF2-40B4-BE49-F238E27FC236}">
                <a16:creationId xmlns:a16="http://schemas.microsoft.com/office/drawing/2014/main" id="{A093FF4E-4BC9-484C-A23E-0A834BB84FEB}"/>
              </a:ext>
            </a:extLst>
          </p:cNvPr>
          <p:cNvSpPr>
            <a:spLocks noGrp="1"/>
          </p:cNvSpPr>
          <p:nvPr/>
        </p:nvSpPr>
        <p:spPr>
          <a:xfrm>
            <a:off x="666750" y="2857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财汇通使用手册</a:t>
            </a:r>
          </a:p>
        </p:txBody>
      </p:sp>
      <p:sp>
        <p:nvSpPr>
          <p:cNvPr id="3" name="manual-en">
            <a:extLst>
              <a:ext uri="{FF2B5EF4-FFF2-40B4-BE49-F238E27FC236}">
                <a16:creationId xmlns:a16="http://schemas.microsoft.com/office/drawing/2014/main" id="{D9A70831-8575-4F16-8A45-03FDE58DA947}"/>
              </a:ext>
            </a:extLst>
          </p:cNvPr>
          <p:cNvSpPr>
            <a:spLocks noGrp="1"/>
          </p:cNvSpPr>
          <p:nvPr/>
        </p:nvSpPr>
        <p:spPr>
          <a:xfrm>
            <a:off x="7810500" y="295275"/>
            <a:ext cx="176212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r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USER MANUAL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813A2E5-21FD-4774-ACA0-19B28DB06D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952110" y="238125"/>
            <a:ext cx="1565131" cy="333375"/>
          </a:xfrm>
          <a:prstGeom prst="rect">
            <a:avLst/>
          </a:prstGeom>
        </p:spPr>
      </p:pic>
      <p:sp>
        <p:nvSpPr>
          <p:cNvPr id="5" name="section-label">
            <a:extLst>
              <a:ext uri="{FF2B5EF4-FFF2-40B4-BE49-F238E27FC236}">
                <a16:creationId xmlns:a16="http://schemas.microsoft.com/office/drawing/2014/main" id="{AE6E13D5-9392-4821-AEA0-F602868F6B74}"/>
              </a:ext>
            </a:extLst>
          </p:cNvPr>
          <p:cNvSpPr>
            <a:spLocks noGrp="1"/>
          </p:cNvSpPr>
          <p:nvPr/>
        </p:nvSpPr>
        <p:spPr>
          <a:xfrm>
            <a:off x="666750" y="638175"/>
            <a:ext cx="10858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开始使用/ 02</a:t>
            </a:r>
          </a:p>
        </p:txBody>
      </p:sp>
      <p:sp>
        <p:nvSpPr>
          <p:cNvPr id="6" name="slide-title">
            <a:extLst>
              <a:ext uri="{FF2B5EF4-FFF2-40B4-BE49-F238E27FC236}">
                <a16:creationId xmlns:a16="http://schemas.microsoft.com/office/drawing/2014/main" id="{BF906C28-F170-4327-BB81-8063F950EE59}"/>
              </a:ext>
            </a:extLst>
          </p:cNvPr>
          <p:cNvSpPr>
            <a:spLocks noGrp="1"/>
          </p:cNvSpPr>
          <p:nvPr/>
        </p:nvSpPr>
        <p:spPr>
          <a:xfrm>
            <a:off x="666750" y="990600"/>
            <a:ext cx="10858500" cy="561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快速上手与阅读导航</a:t>
            </a:r>
          </a:p>
        </p:txBody>
      </p:sp>
      <p:sp>
        <p:nvSpPr>
          <p:cNvPr id="7" name="gold-title-rule">
            <a:extLst>
              <a:ext uri="{FF2B5EF4-FFF2-40B4-BE49-F238E27FC236}">
                <a16:creationId xmlns:a16="http://schemas.microsoft.com/office/drawing/2014/main" id="{3BCD75CC-510E-43B1-AE89-E1546A9958B9}"/>
              </a:ext>
            </a:extLst>
          </p:cNvPr>
          <p:cNvSpPr>
            <a:spLocks noGrp="1"/>
          </p:cNvSpPr>
          <p:nvPr/>
        </p:nvSpPr>
        <p:spPr>
          <a:xfrm>
            <a:off x="666750" y="1657350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8" name="lead">
            <a:extLst>
              <a:ext uri="{FF2B5EF4-FFF2-40B4-BE49-F238E27FC236}">
                <a16:creationId xmlns:a16="http://schemas.microsoft.com/office/drawing/2014/main" id="{206AB0B6-FEA0-4F69-BD5B-6C8264ACD48C}"/>
              </a:ext>
            </a:extLst>
          </p:cNvPr>
          <p:cNvSpPr>
            <a:spLocks noGrp="1"/>
          </p:cNvSpPr>
          <p:nvPr/>
        </p:nvSpPr>
        <p:spPr>
          <a:xfrm>
            <a:off x="666750" y="1838325"/>
            <a:ext cx="10858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财汇通是Gold House 中的金融服务小程序。本手册说明账户进入、身份核验、消费支付、银行消费付款、U 卡申</a:t>
            </a:r>
          </a:p>
          <a:p>
            <a:pPr algn="l">
              <a:lnSpc>
                <a:spcPct val="115000"/>
              </a:lnSpc>
              <a:buNone/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请和订单处理，帮助你按步骤办理并核对结果。</a:t>
            </a:r>
          </a:p>
        </p:txBody>
      </p:sp>
      <p:sp>
        <p:nvSpPr>
          <p:cNvPr id="9" name="footer-rule">
            <a:extLst>
              <a:ext uri="{FF2B5EF4-FFF2-40B4-BE49-F238E27FC236}">
                <a16:creationId xmlns:a16="http://schemas.microsoft.com/office/drawing/2014/main" id="{0FE549EE-F826-4E4C-805B-90A65FA82E6C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9525"/>
          </a:xfrm>
          <a:prstGeom prst="rect">
            <a:avLst/>
          </a:prstGeom>
          <a:solidFill>
            <a:srgbClr val="DCE8EF"/>
          </a:solidFill>
          <a:ln w="0">
            <a:noFill/>
            <a:prstDash val="solid"/>
          </a:ln>
        </p:spPr>
      </p:sp>
      <p:sp>
        <p:nvSpPr>
          <p:cNvPr id="10" name="footer-brand">
            <a:extLst>
              <a:ext uri="{FF2B5EF4-FFF2-40B4-BE49-F238E27FC236}">
                <a16:creationId xmlns:a16="http://schemas.microsoft.com/office/drawing/2014/main" id="{C0FD18EF-8F7E-469B-9F7E-2B8E6C34C035}"/>
              </a:ext>
            </a:extLst>
          </p:cNvPr>
          <p:cNvSpPr>
            <a:spLocks noGrp="1"/>
          </p:cNvSpPr>
          <p:nvPr/>
        </p:nvSpPr>
        <p:spPr>
          <a:xfrm>
            <a:off x="666750" y="6591300"/>
            <a:ext cx="3810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财汇通Financial Services</a:t>
            </a:r>
          </a:p>
        </p:txBody>
      </p:sp>
      <p:sp>
        <p:nvSpPr>
          <p:cNvPr id="11" name="folio">
            <a:extLst>
              <a:ext uri="{FF2B5EF4-FFF2-40B4-BE49-F238E27FC236}">
                <a16:creationId xmlns:a16="http://schemas.microsoft.com/office/drawing/2014/main" id="{73252432-1086-4553-8CAC-B2C5F2781C5F}"/>
              </a:ext>
            </a:extLst>
          </p:cNvPr>
          <p:cNvSpPr>
            <a:spLocks noGrp="1"/>
          </p:cNvSpPr>
          <p:nvPr/>
        </p:nvSpPr>
        <p:spPr>
          <a:xfrm>
            <a:off x="11049000" y="6572250"/>
            <a:ext cx="4762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r"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15000"/>
              </a:lnSpc>
              <a:buNone/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en-US" sz="11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3</a:t>
            </a:r>
            <a:endParaRPr sz="1125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12" name="diagram-caption">
            <a:extLst>
              <a:ext uri="{FF2B5EF4-FFF2-40B4-BE49-F238E27FC236}">
                <a16:creationId xmlns:a16="http://schemas.microsoft.com/office/drawing/2014/main" id="{FF2CE68C-385C-43DD-BFFB-FADFD1452803}"/>
              </a:ext>
            </a:extLst>
          </p:cNvPr>
          <p:cNvSpPr>
            <a:spLocks noGrp="1"/>
          </p:cNvSpPr>
          <p:nvPr/>
        </p:nvSpPr>
        <p:spPr>
          <a:xfrm>
            <a:off x="666750" y="2521656"/>
            <a:ext cx="39052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操作流程示意</a:t>
            </a:r>
            <a:endParaRPr sz="1275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13" name="nav-number-0">
            <a:extLst>
              <a:ext uri="{FF2B5EF4-FFF2-40B4-BE49-F238E27FC236}">
                <a16:creationId xmlns:a16="http://schemas.microsoft.com/office/drawing/2014/main" id="{33FDA80A-F8AD-4396-ADEE-D7100D448D75}"/>
              </a:ext>
            </a:extLst>
          </p:cNvPr>
          <p:cNvSpPr>
            <a:spLocks noGrp="1"/>
          </p:cNvSpPr>
          <p:nvPr/>
        </p:nvSpPr>
        <p:spPr>
          <a:xfrm>
            <a:off x="666750" y="2771775"/>
            <a:ext cx="4572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17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17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14" name="nav-title-0">
            <a:extLst>
              <a:ext uri="{FF2B5EF4-FFF2-40B4-BE49-F238E27FC236}">
                <a16:creationId xmlns:a16="http://schemas.microsoft.com/office/drawing/2014/main" id="{EE51842E-94A0-4E43-9315-4F9302335200}"/>
              </a:ext>
            </a:extLst>
          </p:cNvPr>
          <p:cNvSpPr>
            <a:spLocks noGrp="1"/>
          </p:cNvSpPr>
          <p:nvPr/>
        </p:nvSpPr>
        <p:spPr>
          <a:xfrm>
            <a:off x="1304925" y="2771775"/>
            <a:ext cx="3143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7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7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进入财汇通</a:t>
            </a:r>
          </a:p>
        </p:txBody>
      </p:sp>
      <p:sp>
        <p:nvSpPr>
          <p:cNvPr id="15" name="nav-sub-0">
            <a:extLst>
              <a:ext uri="{FF2B5EF4-FFF2-40B4-BE49-F238E27FC236}">
                <a16:creationId xmlns:a16="http://schemas.microsoft.com/office/drawing/2014/main" id="{F0A1ECAE-9CEE-44C8-8016-321E9934CE10}"/>
              </a:ext>
            </a:extLst>
          </p:cNvPr>
          <p:cNvSpPr>
            <a:spLocks noGrp="1"/>
          </p:cNvSpPr>
          <p:nvPr/>
        </p:nvSpPr>
        <p:spPr>
          <a:xfrm>
            <a:off x="1304925" y="3114675"/>
            <a:ext cx="3143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3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3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使用 Gold House 账号</a:t>
            </a:r>
          </a:p>
        </p:txBody>
      </p:sp>
      <p:sp>
        <p:nvSpPr>
          <p:cNvPr id="16" name="nav-number-1">
            <a:extLst>
              <a:ext uri="{FF2B5EF4-FFF2-40B4-BE49-F238E27FC236}">
                <a16:creationId xmlns:a16="http://schemas.microsoft.com/office/drawing/2014/main" id="{41EE4EFB-5AC6-4EFD-B26A-C69B98D30D62}"/>
              </a:ext>
            </a:extLst>
          </p:cNvPr>
          <p:cNvSpPr>
            <a:spLocks noGrp="1"/>
          </p:cNvSpPr>
          <p:nvPr/>
        </p:nvSpPr>
        <p:spPr>
          <a:xfrm>
            <a:off x="666750" y="3438525"/>
            <a:ext cx="4572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17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17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17" name="nav-title-1">
            <a:extLst>
              <a:ext uri="{FF2B5EF4-FFF2-40B4-BE49-F238E27FC236}">
                <a16:creationId xmlns:a16="http://schemas.microsoft.com/office/drawing/2014/main" id="{3233659C-D3AB-42FB-A1E2-02D8EA399D30}"/>
              </a:ext>
            </a:extLst>
          </p:cNvPr>
          <p:cNvSpPr>
            <a:spLocks noGrp="1"/>
          </p:cNvSpPr>
          <p:nvPr/>
        </p:nvSpPr>
        <p:spPr>
          <a:xfrm>
            <a:off x="1304925" y="3438525"/>
            <a:ext cx="3143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7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7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选择服务</a:t>
            </a:r>
          </a:p>
        </p:txBody>
      </p:sp>
      <p:sp>
        <p:nvSpPr>
          <p:cNvPr id="18" name="nav-sub-1">
            <a:extLst>
              <a:ext uri="{FF2B5EF4-FFF2-40B4-BE49-F238E27FC236}">
                <a16:creationId xmlns:a16="http://schemas.microsoft.com/office/drawing/2014/main" id="{163D7519-6FFE-4220-AF36-CADE3D7CBD4C}"/>
              </a:ext>
            </a:extLst>
          </p:cNvPr>
          <p:cNvSpPr>
            <a:spLocks noGrp="1"/>
          </p:cNvSpPr>
          <p:nvPr/>
        </p:nvSpPr>
        <p:spPr>
          <a:xfrm>
            <a:off x="1304925" y="3781425"/>
            <a:ext cx="3143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3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3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了解要求和费用</a:t>
            </a:r>
          </a:p>
        </p:txBody>
      </p:sp>
      <p:sp>
        <p:nvSpPr>
          <p:cNvPr id="19" name="nav-number-2">
            <a:extLst>
              <a:ext uri="{FF2B5EF4-FFF2-40B4-BE49-F238E27FC236}">
                <a16:creationId xmlns:a16="http://schemas.microsoft.com/office/drawing/2014/main" id="{AC33B15F-7B17-4F1F-BD6D-FA0DD1D4261F}"/>
              </a:ext>
            </a:extLst>
          </p:cNvPr>
          <p:cNvSpPr>
            <a:spLocks noGrp="1"/>
          </p:cNvSpPr>
          <p:nvPr/>
        </p:nvSpPr>
        <p:spPr>
          <a:xfrm>
            <a:off x="666750" y="4105275"/>
            <a:ext cx="4572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17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17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20" name="nav-title-2">
            <a:extLst>
              <a:ext uri="{FF2B5EF4-FFF2-40B4-BE49-F238E27FC236}">
                <a16:creationId xmlns:a16="http://schemas.microsoft.com/office/drawing/2014/main" id="{703D1ECE-8CB1-48DF-8CF8-640A1A65C26A}"/>
              </a:ext>
            </a:extLst>
          </p:cNvPr>
          <p:cNvSpPr>
            <a:spLocks noGrp="1"/>
          </p:cNvSpPr>
          <p:nvPr/>
        </p:nvSpPr>
        <p:spPr>
          <a:xfrm>
            <a:off x="1304925" y="4105275"/>
            <a:ext cx="3143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7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7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核对后办理</a:t>
            </a:r>
          </a:p>
        </p:txBody>
      </p:sp>
      <p:sp>
        <p:nvSpPr>
          <p:cNvPr id="21" name="nav-sub-2">
            <a:extLst>
              <a:ext uri="{FF2B5EF4-FFF2-40B4-BE49-F238E27FC236}">
                <a16:creationId xmlns:a16="http://schemas.microsoft.com/office/drawing/2014/main" id="{6C64A094-44D8-4C4C-8A6F-13574822FD27}"/>
              </a:ext>
            </a:extLst>
          </p:cNvPr>
          <p:cNvSpPr>
            <a:spLocks noGrp="1"/>
          </p:cNvSpPr>
          <p:nvPr/>
        </p:nvSpPr>
        <p:spPr>
          <a:xfrm>
            <a:off x="1304925" y="4448175"/>
            <a:ext cx="3143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3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3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按页面提示操作</a:t>
            </a:r>
          </a:p>
        </p:txBody>
      </p:sp>
      <p:sp>
        <p:nvSpPr>
          <p:cNvPr id="22" name="nav-number-3">
            <a:extLst>
              <a:ext uri="{FF2B5EF4-FFF2-40B4-BE49-F238E27FC236}">
                <a16:creationId xmlns:a16="http://schemas.microsoft.com/office/drawing/2014/main" id="{0589EBD5-6013-40A8-BBE3-0B28D50E0511}"/>
              </a:ext>
            </a:extLst>
          </p:cNvPr>
          <p:cNvSpPr>
            <a:spLocks noGrp="1"/>
          </p:cNvSpPr>
          <p:nvPr/>
        </p:nvSpPr>
        <p:spPr>
          <a:xfrm>
            <a:off x="666750" y="4772025"/>
            <a:ext cx="4572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17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17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04</a:t>
            </a:r>
          </a:p>
        </p:txBody>
      </p:sp>
      <p:sp>
        <p:nvSpPr>
          <p:cNvPr id="23" name="nav-title-3">
            <a:extLst>
              <a:ext uri="{FF2B5EF4-FFF2-40B4-BE49-F238E27FC236}">
                <a16:creationId xmlns:a16="http://schemas.microsoft.com/office/drawing/2014/main" id="{C51B8A4C-E3D1-47EA-BAC3-065E588CCC8B}"/>
              </a:ext>
            </a:extLst>
          </p:cNvPr>
          <p:cNvSpPr>
            <a:spLocks noGrp="1"/>
          </p:cNvSpPr>
          <p:nvPr/>
        </p:nvSpPr>
        <p:spPr>
          <a:xfrm>
            <a:off x="1304925" y="4772025"/>
            <a:ext cx="3143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7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7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查询结果</a:t>
            </a:r>
          </a:p>
        </p:txBody>
      </p:sp>
      <p:sp>
        <p:nvSpPr>
          <p:cNvPr id="24" name="nav-sub-3">
            <a:extLst>
              <a:ext uri="{FF2B5EF4-FFF2-40B4-BE49-F238E27FC236}">
                <a16:creationId xmlns:a16="http://schemas.microsoft.com/office/drawing/2014/main" id="{22A5CD62-2B9E-4567-926C-E0FF410C4D32}"/>
              </a:ext>
            </a:extLst>
          </p:cNvPr>
          <p:cNvSpPr>
            <a:spLocks noGrp="1"/>
          </p:cNvSpPr>
          <p:nvPr/>
        </p:nvSpPr>
        <p:spPr>
          <a:xfrm>
            <a:off x="1304925" y="5114925"/>
            <a:ext cx="3143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3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3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查订单并核对到账</a:t>
            </a:r>
          </a:p>
        </p:txBody>
      </p:sp>
      <p:sp>
        <p:nvSpPr>
          <p:cNvPr id="25" name="nav-note">
            <a:extLst>
              <a:ext uri="{FF2B5EF4-FFF2-40B4-BE49-F238E27FC236}">
                <a16:creationId xmlns:a16="http://schemas.microsoft.com/office/drawing/2014/main" id="{CDADD0A6-DE49-4D41-80E8-C025CD810709}"/>
              </a:ext>
            </a:extLst>
          </p:cNvPr>
          <p:cNvSpPr>
            <a:spLocks noGrp="1"/>
          </p:cNvSpPr>
          <p:nvPr/>
        </p:nvSpPr>
        <p:spPr>
          <a:xfrm>
            <a:off x="666750" y="5524707"/>
            <a:ext cx="39052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125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按页面实际要求办理</a:t>
            </a:r>
            <a:r>
              <a:rPr sz="11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125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完成后及时查看原记录</a:t>
            </a:r>
            <a:endParaRPr sz="1125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graphicFrame>
        <p:nvGraphicFramePr>
          <p:cNvPr id="26" name="表格 25">
            <a:extLst>
              <a:ext uri="{FF2B5EF4-FFF2-40B4-BE49-F238E27FC236}">
                <a16:creationId xmlns:a16="http://schemas.microsoft.com/office/drawing/2014/main" id="{1D2C67B6-9700-4624-8DAC-9D9B18D5D6A5}"/>
              </a:ext>
            </a:extLst>
          </p:cNvPr>
          <p:cNvGraphicFramePr/>
          <p:nvPr/>
        </p:nvGraphicFramePr>
        <p:xfrm>
          <a:off x="4905375" y="2552700"/>
          <a:ext cx="6619875" cy="2990850"/>
        </p:xfrm>
        <a:graphic>
          <a:graphicData uri="http://schemas.openxmlformats.org/drawingml/2006/table">
            <a:tbl>
              <a:tblPr/>
              <a:tblGrid>
                <a:gridCol w="1485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3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538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服务入口</a:t>
                      </a:r>
                    </a:p>
                  </a:txBody>
                  <a:tcPr anchor="ctr">
                    <a:lnL w="7620">
                      <a:solidFill>
                        <a:srgbClr val="DCE8EF"/>
                      </a:solidFill>
                      <a:prstDash val="soli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>
                      <a:solidFill>
                        <a:srgbClr val="DCE8EF"/>
                      </a:solidFill>
                      <a:prstDash val="soli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10344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538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主要用途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>
                      <a:solidFill>
                        <a:srgbClr val="DCE8EF"/>
                      </a:solidFill>
                      <a:prstDash val="soli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10344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8000"/>
                        </a:lnSpc>
                        <a:buNone/>
                      </a:pPr>
                      <a:r>
                        <a:rPr sz="1538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页码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>
                      <a:solidFill>
                        <a:srgbClr val="DCE8EF"/>
                      </a:solidFill>
                      <a:prstDash val="soli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1034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账户与认证</a:t>
                      </a:r>
                    </a:p>
                  </a:txBody>
                  <a:tcPr anchor="ctr">
                    <a:lnL w="7620">
                      <a:solidFill>
                        <a:srgbClr val="DCE8EF"/>
                      </a:solidFill>
                      <a:prstDash val="soli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0F6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进入财汇通 完成本人身份核验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0F6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8000"/>
                        </a:lnSpc>
                        <a:buNone/>
                      </a:pPr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3 至 4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0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优配 uPAL</a:t>
                      </a:r>
                    </a:p>
                  </a:txBody>
                  <a:tcPr anchor="ctr">
                    <a:lnL w="7620">
                      <a:solidFill>
                        <a:srgbClr val="DCE8EF"/>
                      </a:solidFill>
                      <a:prstDash val="soli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人民币和 USDT 消费支付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8000"/>
                        </a:lnSpc>
                        <a:buNone/>
                      </a:pPr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5 至 7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CFX</a:t>
                      </a:r>
                    </a:p>
                  </a:txBody>
                  <a:tcPr anchor="ctr">
                    <a:lnL w="7620">
                      <a:solidFill>
                        <a:srgbClr val="DCE8EF"/>
                      </a:solidFill>
                      <a:prstDash val="soli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0F6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CFX 消费确认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0F6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8000"/>
                        </a:lnSpc>
                        <a:buNone/>
                      </a:pPr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8 至 11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0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复星</a:t>
                      </a:r>
                    </a:p>
                  </a:txBody>
                  <a:tcPr anchor="ctr">
                    <a:lnL w="7620">
                      <a:solidFill>
                        <a:srgbClr val="DCE8EF"/>
                      </a:solidFill>
                      <a:prstDash val="soli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国际消费业务咨询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8000"/>
                        </a:lnSpc>
                        <a:buNone/>
                      </a:pPr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12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Up Finance</a:t>
                      </a:r>
                    </a:p>
                  </a:txBody>
                  <a:tcPr anchor="ctr">
                    <a:lnL w="7620">
                      <a:solidFill>
                        <a:srgbClr val="DCE8EF"/>
                      </a:solidFill>
                      <a:prstDash val="soli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0F6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银行消费资金准备 消费付款 U 卡申请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0F6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8000"/>
                        </a:lnSpc>
                        <a:buNone/>
                      </a:pPr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13 至 15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0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订单与帮助</a:t>
                      </a:r>
                    </a:p>
                  </a:txBody>
                  <a:tcPr anchor="ctr">
                    <a:lnL w="7620">
                      <a:solidFill>
                        <a:srgbClr val="DCE8EF"/>
                      </a:solidFill>
                      <a:prstDash val="soli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查询进度 异常处理 安全核对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8000"/>
                        </a:lnSpc>
                        <a:buNone/>
                      </a:pPr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16 至 18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7" name="reminder-background">
            <a:extLst>
              <a:ext uri="{FF2B5EF4-FFF2-40B4-BE49-F238E27FC236}">
                <a16:creationId xmlns:a16="http://schemas.microsoft.com/office/drawing/2014/main" id="{3BC9EAE7-6D4C-40F5-AF2A-28C0262A1AB2}"/>
              </a:ext>
            </a:extLst>
          </p:cNvPr>
          <p:cNvSpPr>
            <a:spLocks noGrp="1"/>
          </p:cNvSpPr>
          <p:nvPr/>
        </p:nvSpPr>
        <p:spPr>
          <a:xfrm>
            <a:off x="533400" y="5848350"/>
            <a:ext cx="11125200" cy="581025"/>
          </a:xfrm>
          <a:prstGeom prst="roundRect">
            <a:avLst>
              <a:gd name="adj" fmla="val 13115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28" name="reminder-label">
            <a:extLst>
              <a:ext uri="{FF2B5EF4-FFF2-40B4-BE49-F238E27FC236}">
                <a16:creationId xmlns:a16="http://schemas.microsoft.com/office/drawing/2014/main" id="{E3578309-8F90-412B-9002-C20FF069037B}"/>
              </a:ext>
            </a:extLst>
          </p:cNvPr>
          <p:cNvSpPr>
            <a:spLocks noGrp="1"/>
          </p:cNvSpPr>
          <p:nvPr/>
        </p:nvSpPr>
        <p:spPr>
          <a:xfrm>
            <a:off x="666750" y="5915025"/>
            <a:ext cx="857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4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4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操作提醒</a:t>
            </a:r>
          </a:p>
        </p:txBody>
      </p:sp>
      <p:sp>
        <p:nvSpPr>
          <p:cNvPr id="29" name="reminder">
            <a:extLst>
              <a:ext uri="{FF2B5EF4-FFF2-40B4-BE49-F238E27FC236}">
                <a16:creationId xmlns:a16="http://schemas.microsoft.com/office/drawing/2014/main" id="{BF60F0CD-606D-4E16-A5B9-CC1E9DDF8932}"/>
              </a:ext>
            </a:extLst>
          </p:cNvPr>
          <p:cNvSpPr>
            <a:spLocks noGrp="1"/>
          </p:cNvSpPr>
          <p:nvPr/>
        </p:nvSpPr>
        <p:spPr>
          <a:xfrm>
            <a:off x="1619250" y="5915025"/>
            <a:ext cx="9906000" cy="504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4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4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业务范围、审核要求、费用和时效，以实际服务页面及服务方确认结果为准。图中金额、汇率、费用、限额、网络和状态均</a:t>
            </a:r>
          </a:p>
          <a:p>
            <a:pPr algn="l">
              <a:lnSpc>
                <a:spcPct val="115000"/>
              </a:lnSpc>
              <a:buNone/>
              <a:defRPr sz="14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为演示，用于识别字段。</a:t>
            </a:r>
          </a:p>
        </p:txBody>
      </p:sp>
    </p:spTree>
    <p:extLst>
      <p:ext uri="{BB962C8B-B14F-4D97-AF65-F5344CB8AC3E}">
        <p14:creationId xmlns:p14="http://schemas.microsoft.com/office/powerpoint/2010/main" val="1691902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>
            <a:extLst>
              <a:ext uri="{FF2B5EF4-FFF2-40B4-BE49-F238E27FC236}">
                <a16:creationId xmlns:a16="http://schemas.microsoft.com/office/drawing/2014/main" id="{C859FB7C-89F9-437A-9590-316EBE67AB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34650" y="904875"/>
            <a:ext cx="952500" cy="952500"/>
          </a:xfrm>
          <a:prstGeom prst="rect">
            <a:avLst/>
          </a:prstGeom>
        </p:spPr>
      </p:pic>
      <p:sp>
        <p:nvSpPr>
          <p:cNvPr id="2" name="manual-label">
            <a:extLst>
              <a:ext uri="{FF2B5EF4-FFF2-40B4-BE49-F238E27FC236}">
                <a16:creationId xmlns:a16="http://schemas.microsoft.com/office/drawing/2014/main" id="{583A7462-33E2-4A4A-B19E-A1D8A2139B33}"/>
              </a:ext>
            </a:extLst>
          </p:cNvPr>
          <p:cNvSpPr>
            <a:spLocks noGrp="1"/>
          </p:cNvSpPr>
          <p:nvPr/>
        </p:nvSpPr>
        <p:spPr>
          <a:xfrm>
            <a:off x="666750" y="2857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财汇通使用手册</a:t>
            </a:r>
          </a:p>
        </p:txBody>
      </p:sp>
      <p:sp>
        <p:nvSpPr>
          <p:cNvPr id="3" name="manual-en">
            <a:extLst>
              <a:ext uri="{FF2B5EF4-FFF2-40B4-BE49-F238E27FC236}">
                <a16:creationId xmlns:a16="http://schemas.microsoft.com/office/drawing/2014/main" id="{6D1884D4-8376-4533-8EE9-9987A9DD78B9}"/>
              </a:ext>
            </a:extLst>
          </p:cNvPr>
          <p:cNvSpPr>
            <a:spLocks noGrp="1"/>
          </p:cNvSpPr>
          <p:nvPr/>
        </p:nvSpPr>
        <p:spPr>
          <a:xfrm>
            <a:off x="7810500" y="295275"/>
            <a:ext cx="176212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r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USER MANUAL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A861E01-1FB0-4E4D-8208-45680C8B34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952110" y="238125"/>
            <a:ext cx="1565131" cy="333375"/>
          </a:xfrm>
          <a:prstGeom prst="rect">
            <a:avLst/>
          </a:prstGeom>
        </p:spPr>
      </p:pic>
      <p:sp>
        <p:nvSpPr>
          <p:cNvPr id="5" name="section-label">
            <a:extLst>
              <a:ext uri="{FF2B5EF4-FFF2-40B4-BE49-F238E27FC236}">
                <a16:creationId xmlns:a16="http://schemas.microsoft.com/office/drawing/2014/main" id="{A297D318-4796-4A93-822B-689013655838}"/>
              </a:ext>
            </a:extLst>
          </p:cNvPr>
          <p:cNvSpPr>
            <a:spLocks noGrp="1"/>
          </p:cNvSpPr>
          <p:nvPr/>
        </p:nvSpPr>
        <p:spPr>
          <a:xfrm>
            <a:off x="666750" y="638175"/>
            <a:ext cx="10858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账户与认证/ 03</a:t>
            </a:r>
          </a:p>
        </p:txBody>
      </p:sp>
      <p:sp>
        <p:nvSpPr>
          <p:cNvPr id="6" name="slide-title">
            <a:extLst>
              <a:ext uri="{FF2B5EF4-FFF2-40B4-BE49-F238E27FC236}">
                <a16:creationId xmlns:a16="http://schemas.microsoft.com/office/drawing/2014/main" id="{2B021A0E-3B74-42BD-B551-A485B78AC441}"/>
              </a:ext>
            </a:extLst>
          </p:cNvPr>
          <p:cNvSpPr>
            <a:spLocks noGrp="1"/>
          </p:cNvSpPr>
          <p:nvPr/>
        </p:nvSpPr>
        <p:spPr>
          <a:xfrm>
            <a:off x="666750" y="990600"/>
            <a:ext cx="10858500" cy="561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进入财汇通</a:t>
            </a:r>
          </a:p>
        </p:txBody>
      </p:sp>
      <p:sp>
        <p:nvSpPr>
          <p:cNvPr id="7" name="gold-title-rule">
            <a:extLst>
              <a:ext uri="{FF2B5EF4-FFF2-40B4-BE49-F238E27FC236}">
                <a16:creationId xmlns:a16="http://schemas.microsoft.com/office/drawing/2014/main" id="{9C0AABA9-10CE-425D-A449-5FF815312C7D}"/>
              </a:ext>
            </a:extLst>
          </p:cNvPr>
          <p:cNvSpPr>
            <a:spLocks noGrp="1"/>
          </p:cNvSpPr>
          <p:nvPr/>
        </p:nvSpPr>
        <p:spPr>
          <a:xfrm>
            <a:off x="666750" y="1657350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8" name="lead">
            <a:extLst>
              <a:ext uri="{FF2B5EF4-FFF2-40B4-BE49-F238E27FC236}">
                <a16:creationId xmlns:a16="http://schemas.microsoft.com/office/drawing/2014/main" id="{2681B905-1E2E-4CF9-BE45-E5AC3B725009}"/>
              </a:ext>
            </a:extLst>
          </p:cNvPr>
          <p:cNvSpPr>
            <a:spLocks noGrp="1"/>
          </p:cNvSpPr>
          <p:nvPr/>
        </p:nvSpPr>
        <p:spPr>
          <a:xfrm>
            <a:off x="666750" y="1838325"/>
            <a:ext cx="8786060" cy="28616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打开Gold</a:t>
            </a:r>
            <a:r>
              <a:rPr sz="17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725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House，进入财汇通小程序，继续使用当前账号。自己办理业务无需先成为代理</a:t>
            </a:r>
            <a:r>
              <a:rPr sz="17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9" name="footer-rule">
            <a:extLst>
              <a:ext uri="{FF2B5EF4-FFF2-40B4-BE49-F238E27FC236}">
                <a16:creationId xmlns:a16="http://schemas.microsoft.com/office/drawing/2014/main" id="{73169762-6F73-4BF0-8EBC-AD4F5DBBE5A2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9525"/>
          </a:xfrm>
          <a:prstGeom prst="rect">
            <a:avLst/>
          </a:prstGeom>
          <a:solidFill>
            <a:srgbClr val="DCE8EF"/>
          </a:solidFill>
          <a:ln w="0">
            <a:noFill/>
            <a:prstDash val="solid"/>
          </a:ln>
        </p:spPr>
      </p:sp>
      <p:sp>
        <p:nvSpPr>
          <p:cNvPr id="10" name="footer-brand">
            <a:extLst>
              <a:ext uri="{FF2B5EF4-FFF2-40B4-BE49-F238E27FC236}">
                <a16:creationId xmlns:a16="http://schemas.microsoft.com/office/drawing/2014/main" id="{3047629A-820A-4CD9-8A01-46D8A40811C6}"/>
              </a:ext>
            </a:extLst>
          </p:cNvPr>
          <p:cNvSpPr>
            <a:spLocks noGrp="1"/>
          </p:cNvSpPr>
          <p:nvPr/>
        </p:nvSpPr>
        <p:spPr>
          <a:xfrm>
            <a:off x="666750" y="6591300"/>
            <a:ext cx="3810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财汇通Financial Services</a:t>
            </a:r>
          </a:p>
        </p:txBody>
      </p:sp>
      <p:sp>
        <p:nvSpPr>
          <p:cNvPr id="11" name="folio">
            <a:extLst>
              <a:ext uri="{FF2B5EF4-FFF2-40B4-BE49-F238E27FC236}">
                <a16:creationId xmlns:a16="http://schemas.microsoft.com/office/drawing/2014/main" id="{7F0614A2-EE3E-4FD3-8D90-7E982ACE7780}"/>
              </a:ext>
            </a:extLst>
          </p:cNvPr>
          <p:cNvSpPr>
            <a:spLocks noGrp="1"/>
          </p:cNvSpPr>
          <p:nvPr/>
        </p:nvSpPr>
        <p:spPr>
          <a:xfrm>
            <a:off x="11049000" y="6572250"/>
            <a:ext cx="4762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r"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15000"/>
              </a:lnSpc>
              <a:buNone/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en-US" sz="11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4</a:t>
            </a:r>
            <a:endParaRPr sz="1125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12" name="step-surface-0">
            <a:extLst>
              <a:ext uri="{FF2B5EF4-FFF2-40B4-BE49-F238E27FC236}">
                <a16:creationId xmlns:a16="http://schemas.microsoft.com/office/drawing/2014/main" id="{5D178DA8-9331-4909-9D95-55413650FDAD}"/>
              </a:ext>
            </a:extLst>
          </p:cNvPr>
          <p:cNvSpPr>
            <a:spLocks noGrp="1"/>
          </p:cNvSpPr>
          <p:nvPr/>
        </p:nvSpPr>
        <p:spPr>
          <a:xfrm>
            <a:off x="552450" y="2409825"/>
            <a:ext cx="6553200" cy="952500"/>
          </a:xfrm>
          <a:prstGeom prst="roundRect">
            <a:avLst>
              <a:gd name="adj" fmla="val 8000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13" name="step-number-01">
            <a:extLst>
              <a:ext uri="{FF2B5EF4-FFF2-40B4-BE49-F238E27FC236}">
                <a16:creationId xmlns:a16="http://schemas.microsoft.com/office/drawing/2014/main" id="{F021B1A3-7D46-45D8-97B5-1834E5A1BAC0}"/>
              </a:ext>
            </a:extLst>
          </p:cNvPr>
          <p:cNvSpPr>
            <a:spLocks noGrp="1"/>
          </p:cNvSpPr>
          <p:nvPr/>
        </p:nvSpPr>
        <p:spPr>
          <a:xfrm>
            <a:off x="666750" y="2541596"/>
            <a:ext cx="5143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1" dirty="0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14" name="step-01">
            <a:extLst>
              <a:ext uri="{FF2B5EF4-FFF2-40B4-BE49-F238E27FC236}">
                <a16:creationId xmlns:a16="http://schemas.microsoft.com/office/drawing/2014/main" id="{DDD00E16-3C6C-4FCF-BA0C-7AB5F8A7771D}"/>
              </a:ext>
            </a:extLst>
          </p:cNvPr>
          <p:cNvSpPr>
            <a:spLocks noGrp="1"/>
          </p:cNvSpPr>
          <p:nvPr/>
        </p:nvSpPr>
        <p:spPr>
          <a:xfrm>
            <a:off x="1295400" y="2560646"/>
            <a:ext cx="5459828" cy="64286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打开Gold</a:t>
            </a:r>
            <a:r>
              <a:rPr sz="1875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875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House，进入财汇通。无需另设密码，继续</a:t>
            </a:r>
            <a:endParaRPr sz="1875" b="0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使用当前账号</a:t>
            </a:r>
            <a:r>
              <a:rPr sz="1875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15" name="step-surface-1">
            <a:extLst>
              <a:ext uri="{FF2B5EF4-FFF2-40B4-BE49-F238E27FC236}">
                <a16:creationId xmlns:a16="http://schemas.microsoft.com/office/drawing/2014/main" id="{81E8F42A-28C1-4139-B5F9-1944D5298AD4}"/>
              </a:ext>
            </a:extLst>
          </p:cNvPr>
          <p:cNvSpPr>
            <a:spLocks noGrp="1"/>
          </p:cNvSpPr>
          <p:nvPr/>
        </p:nvSpPr>
        <p:spPr>
          <a:xfrm>
            <a:off x="552450" y="3438525"/>
            <a:ext cx="6553200" cy="952500"/>
          </a:xfrm>
          <a:prstGeom prst="roundRect">
            <a:avLst>
              <a:gd name="adj" fmla="val 8000"/>
            </a:avLst>
          </a:prstGeom>
          <a:solidFill>
            <a:srgbClr val="FAF8F5"/>
          </a:solidFill>
          <a:ln w="0">
            <a:noFill/>
            <a:prstDash val="solid"/>
          </a:ln>
        </p:spPr>
      </p:sp>
      <p:sp>
        <p:nvSpPr>
          <p:cNvPr id="16" name="step-number-02">
            <a:extLst>
              <a:ext uri="{FF2B5EF4-FFF2-40B4-BE49-F238E27FC236}">
                <a16:creationId xmlns:a16="http://schemas.microsoft.com/office/drawing/2014/main" id="{6DFCEA21-B61A-461A-91C0-1746EBCC4F88}"/>
              </a:ext>
            </a:extLst>
          </p:cNvPr>
          <p:cNvSpPr>
            <a:spLocks noGrp="1"/>
          </p:cNvSpPr>
          <p:nvPr/>
        </p:nvSpPr>
        <p:spPr>
          <a:xfrm>
            <a:off x="666750" y="3570296"/>
            <a:ext cx="5143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17" name="step-02">
            <a:extLst>
              <a:ext uri="{FF2B5EF4-FFF2-40B4-BE49-F238E27FC236}">
                <a16:creationId xmlns:a16="http://schemas.microsoft.com/office/drawing/2014/main" id="{D7D1CB87-A74E-4AB1-BC55-1AF50A250916}"/>
              </a:ext>
            </a:extLst>
          </p:cNvPr>
          <p:cNvSpPr>
            <a:spLocks noGrp="1"/>
          </p:cNvSpPr>
          <p:nvPr/>
        </p:nvSpPr>
        <p:spPr>
          <a:xfrm>
            <a:off x="1295400" y="3589346"/>
            <a:ext cx="5770811" cy="64286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通过邀请链接进入时，先核对页面显示的邀请人；没有</a:t>
            </a:r>
          </a:p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邀请人也可以继续使用。</a:t>
            </a:r>
          </a:p>
        </p:txBody>
      </p:sp>
      <p:sp>
        <p:nvSpPr>
          <p:cNvPr id="18" name="step-surface-2">
            <a:extLst>
              <a:ext uri="{FF2B5EF4-FFF2-40B4-BE49-F238E27FC236}">
                <a16:creationId xmlns:a16="http://schemas.microsoft.com/office/drawing/2014/main" id="{9F3DA2F7-264D-4473-B6F7-4E21DC819782}"/>
              </a:ext>
            </a:extLst>
          </p:cNvPr>
          <p:cNvSpPr>
            <a:spLocks noGrp="1"/>
          </p:cNvSpPr>
          <p:nvPr/>
        </p:nvSpPr>
        <p:spPr>
          <a:xfrm>
            <a:off x="552450" y="4467225"/>
            <a:ext cx="6553200" cy="952500"/>
          </a:xfrm>
          <a:prstGeom prst="roundRect">
            <a:avLst>
              <a:gd name="adj" fmla="val 8000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19" name="step-number-03">
            <a:extLst>
              <a:ext uri="{FF2B5EF4-FFF2-40B4-BE49-F238E27FC236}">
                <a16:creationId xmlns:a16="http://schemas.microsoft.com/office/drawing/2014/main" id="{972FD100-183B-4731-80C1-9D2770AC4EC8}"/>
              </a:ext>
            </a:extLst>
          </p:cNvPr>
          <p:cNvSpPr>
            <a:spLocks noGrp="1"/>
          </p:cNvSpPr>
          <p:nvPr/>
        </p:nvSpPr>
        <p:spPr>
          <a:xfrm>
            <a:off x="666750" y="4598996"/>
            <a:ext cx="5143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20" name="step-03">
            <a:extLst>
              <a:ext uri="{FF2B5EF4-FFF2-40B4-BE49-F238E27FC236}">
                <a16:creationId xmlns:a16="http://schemas.microsoft.com/office/drawing/2014/main" id="{9B15DDE2-C908-4044-AC92-021F67ED1066}"/>
              </a:ext>
            </a:extLst>
          </p:cNvPr>
          <p:cNvSpPr>
            <a:spLocks noGrp="1"/>
          </p:cNvSpPr>
          <p:nvPr/>
        </p:nvSpPr>
        <p:spPr>
          <a:xfrm>
            <a:off x="1295400" y="4618046"/>
            <a:ext cx="5770811" cy="64286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已有邀请关系不会因更换链接而改变。进入后按实际需</a:t>
            </a:r>
            <a:endParaRPr sz="1875" b="0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求选择服务，阅读业务说明</a:t>
            </a:r>
            <a:r>
              <a:rPr sz="1875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21" name="screenshot-surface">
            <a:extLst>
              <a:ext uri="{FF2B5EF4-FFF2-40B4-BE49-F238E27FC236}">
                <a16:creationId xmlns:a16="http://schemas.microsoft.com/office/drawing/2014/main" id="{BE680DC7-DE84-4A13-BD91-8ACC2AA85B59}"/>
              </a:ext>
            </a:extLst>
          </p:cNvPr>
          <p:cNvSpPr>
            <a:spLocks noGrp="1"/>
          </p:cNvSpPr>
          <p:nvPr/>
        </p:nvSpPr>
        <p:spPr>
          <a:xfrm>
            <a:off x="7429500" y="2381250"/>
            <a:ext cx="4171950" cy="4000500"/>
          </a:xfrm>
          <a:prstGeom prst="roundRect">
            <a:avLst>
              <a:gd name="adj" fmla="val 2381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22" name="screenshot-divider">
            <a:extLst>
              <a:ext uri="{FF2B5EF4-FFF2-40B4-BE49-F238E27FC236}">
                <a16:creationId xmlns:a16="http://schemas.microsoft.com/office/drawing/2014/main" id="{45176925-1843-4696-A3C6-A69D69C3F0EE}"/>
              </a:ext>
            </a:extLst>
          </p:cNvPr>
          <p:cNvSpPr>
            <a:spLocks noGrp="1"/>
          </p:cNvSpPr>
          <p:nvPr/>
        </p:nvSpPr>
        <p:spPr>
          <a:xfrm>
            <a:off x="7296150" y="2505075"/>
            <a:ext cx="9525" cy="3744000"/>
          </a:xfrm>
          <a:prstGeom prst="rect">
            <a:avLst/>
          </a:prstGeom>
          <a:solidFill>
            <a:srgbClr val="DCE8EF"/>
          </a:solidFill>
          <a:ln w="0">
            <a:noFill/>
            <a:prstDash val="solid"/>
          </a:ln>
        </p:spPr>
      </p:sp>
      <p:sp>
        <p:nvSpPr>
          <p:cNvPr id="23" name="screenshot-caption-0">
            <a:extLst>
              <a:ext uri="{FF2B5EF4-FFF2-40B4-BE49-F238E27FC236}">
                <a16:creationId xmlns:a16="http://schemas.microsoft.com/office/drawing/2014/main" id="{5BCCFE52-EA66-41C8-8452-9C419CADDF45}"/>
              </a:ext>
            </a:extLst>
          </p:cNvPr>
          <p:cNvSpPr>
            <a:spLocks noGrp="1"/>
          </p:cNvSpPr>
          <p:nvPr/>
        </p:nvSpPr>
        <p:spPr>
          <a:xfrm>
            <a:off x="7474734" y="2438561"/>
            <a:ext cx="2123433" cy="45012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spAutoFit/>
          </a:bodyPr>
          <a:lstStyle>
            <a:defPPr algn="ctr"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13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左</a:t>
            </a:r>
            <a:r>
              <a:rPr lang="en-US" sz="1313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 </a:t>
            </a:r>
          </a:p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13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确认当前Gold</a:t>
            </a:r>
            <a:r>
              <a:rPr sz="1313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 House </a:t>
            </a:r>
            <a:r>
              <a:rPr sz="1313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身份</a:t>
            </a:r>
            <a:endParaRPr sz="1313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C7BF354A-5D2E-4E1A-A481-742FD1B6CE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7821357" y="2971800"/>
            <a:ext cx="1430189" cy="3095625"/>
          </a:xfrm>
          <a:prstGeom prst="rect">
            <a:avLst/>
          </a:prstGeom>
        </p:spPr>
      </p:pic>
      <p:sp>
        <p:nvSpPr>
          <p:cNvPr id="25" name="screenshot-caption-1">
            <a:extLst>
              <a:ext uri="{FF2B5EF4-FFF2-40B4-BE49-F238E27FC236}">
                <a16:creationId xmlns:a16="http://schemas.microsoft.com/office/drawing/2014/main" id="{A127D49A-6098-491A-B904-FB699E8CCB3B}"/>
              </a:ext>
            </a:extLst>
          </p:cNvPr>
          <p:cNvSpPr>
            <a:spLocks noGrp="1"/>
          </p:cNvSpPr>
          <p:nvPr/>
        </p:nvSpPr>
        <p:spPr>
          <a:xfrm>
            <a:off x="10010467" y="2438561"/>
            <a:ext cx="1048364" cy="45012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ctr"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13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右</a:t>
            </a:r>
            <a:endParaRPr lang="en-US" sz="1313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en-US" sz="1313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313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核对邀请关系</a:t>
            </a:r>
            <a:endParaRPr sz="1313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51A35FB4-F679-45B7-A5F6-7507A3EA61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9819555" y="2971800"/>
            <a:ext cx="1430189" cy="3095625"/>
          </a:xfrm>
          <a:prstGeom prst="rect">
            <a:avLst/>
          </a:prstGeom>
        </p:spPr>
      </p:pic>
      <p:sp>
        <p:nvSpPr>
          <p:cNvPr id="27" name="screen-note">
            <a:extLst>
              <a:ext uri="{FF2B5EF4-FFF2-40B4-BE49-F238E27FC236}">
                <a16:creationId xmlns:a16="http://schemas.microsoft.com/office/drawing/2014/main" id="{BB2DD076-15B6-4CD8-9E11-1F9B6B9F53E0}"/>
              </a:ext>
            </a:extLst>
          </p:cNvPr>
          <p:cNvSpPr>
            <a:spLocks noGrp="1"/>
          </p:cNvSpPr>
          <p:nvPr/>
        </p:nvSpPr>
        <p:spPr>
          <a:xfrm>
            <a:off x="7486650" y="6143625"/>
            <a:ext cx="40386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088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15000"/>
              </a:lnSpc>
              <a:buNone/>
              <a:defRPr sz="1088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88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产品页面示意</a:t>
            </a:r>
            <a:r>
              <a:rPr lang="en-US" sz="1088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   </a:t>
            </a:r>
            <a:r>
              <a:rPr sz="1088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图中金额和账号为演示数据</a:t>
            </a:r>
            <a:endParaRPr sz="1088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28" name="screen-reminder-surface">
            <a:extLst>
              <a:ext uri="{FF2B5EF4-FFF2-40B4-BE49-F238E27FC236}">
                <a16:creationId xmlns:a16="http://schemas.microsoft.com/office/drawing/2014/main" id="{2ACB3B50-E4C0-4731-A41E-3C3D60FD61FC}"/>
              </a:ext>
            </a:extLst>
          </p:cNvPr>
          <p:cNvSpPr>
            <a:spLocks noGrp="1"/>
          </p:cNvSpPr>
          <p:nvPr/>
        </p:nvSpPr>
        <p:spPr>
          <a:xfrm>
            <a:off x="552450" y="5495925"/>
            <a:ext cx="6553200" cy="771525"/>
          </a:xfrm>
          <a:prstGeom prst="roundRect">
            <a:avLst>
              <a:gd name="adj" fmla="val 8989"/>
            </a:avLst>
          </a:prstGeom>
          <a:solidFill>
            <a:srgbClr val="F7FAFC"/>
          </a:solidFill>
          <a:ln w="0">
            <a:noFill/>
            <a:prstDash val="solid"/>
          </a:ln>
        </p:spPr>
        <p:txBody>
          <a:bodyPr anchor="ctr" anchorCtr="0"/>
          <a:lstStyle/>
          <a:p>
            <a:endParaRPr lang="zh-CN" altLang="en-US"/>
          </a:p>
        </p:txBody>
      </p:sp>
      <p:sp>
        <p:nvSpPr>
          <p:cNvPr id="29" name="reminder-label">
            <a:extLst>
              <a:ext uri="{FF2B5EF4-FFF2-40B4-BE49-F238E27FC236}">
                <a16:creationId xmlns:a16="http://schemas.microsoft.com/office/drawing/2014/main" id="{9D4C4386-C637-4A94-9812-663454CF3821}"/>
              </a:ext>
            </a:extLst>
          </p:cNvPr>
          <p:cNvSpPr>
            <a:spLocks noGrp="1"/>
          </p:cNvSpPr>
          <p:nvPr/>
        </p:nvSpPr>
        <p:spPr>
          <a:xfrm>
            <a:off x="666750" y="5658679"/>
            <a:ext cx="857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3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3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1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操作提醒</a:t>
            </a:r>
            <a:endParaRPr sz="1350" b="1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30" name="reminder">
            <a:extLst>
              <a:ext uri="{FF2B5EF4-FFF2-40B4-BE49-F238E27FC236}">
                <a16:creationId xmlns:a16="http://schemas.microsoft.com/office/drawing/2014/main" id="{901F410D-50D4-4D5E-8084-9197491DEEA0}"/>
              </a:ext>
            </a:extLst>
          </p:cNvPr>
          <p:cNvSpPr>
            <a:spLocks noGrp="1"/>
          </p:cNvSpPr>
          <p:nvPr/>
        </p:nvSpPr>
        <p:spPr>
          <a:xfrm>
            <a:off x="666750" y="5925379"/>
            <a:ext cx="3424014" cy="21153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同一个Gold</a:t>
            </a:r>
            <a:r>
              <a:rPr sz="127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 House </a:t>
            </a:r>
            <a:r>
              <a:rPr sz="1275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账号用于查看个人业务记录</a:t>
            </a:r>
            <a:r>
              <a:rPr sz="127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670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>
            <a:extLst>
              <a:ext uri="{FF2B5EF4-FFF2-40B4-BE49-F238E27FC236}">
                <a16:creationId xmlns:a16="http://schemas.microsoft.com/office/drawing/2014/main" id="{46D7D3D2-193B-4392-97A4-430D049CC2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34650" y="904875"/>
            <a:ext cx="952500" cy="952500"/>
          </a:xfrm>
          <a:prstGeom prst="rect">
            <a:avLst/>
          </a:prstGeom>
        </p:spPr>
      </p:pic>
      <p:sp>
        <p:nvSpPr>
          <p:cNvPr id="2" name="manual-label">
            <a:extLst>
              <a:ext uri="{FF2B5EF4-FFF2-40B4-BE49-F238E27FC236}">
                <a16:creationId xmlns:a16="http://schemas.microsoft.com/office/drawing/2014/main" id="{DE021884-7374-4102-8919-6011FB9B80A9}"/>
              </a:ext>
            </a:extLst>
          </p:cNvPr>
          <p:cNvSpPr>
            <a:spLocks noGrp="1"/>
          </p:cNvSpPr>
          <p:nvPr/>
        </p:nvSpPr>
        <p:spPr>
          <a:xfrm>
            <a:off x="666750" y="2857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财汇通使用手册</a:t>
            </a:r>
          </a:p>
        </p:txBody>
      </p:sp>
      <p:sp>
        <p:nvSpPr>
          <p:cNvPr id="3" name="manual-en">
            <a:extLst>
              <a:ext uri="{FF2B5EF4-FFF2-40B4-BE49-F238E27FC236}">
                <a16:creationId xmlns:a16="http://schemas.microsoft.com/office/drawing/2014/main" id="{4DB5A0C8-DB73-45EA-A4AE-57F34C52BB45}"/>
              </a:ext>
            </a:extLst>
          </p:cNvPr>
          <p:cNvSpPr>
            <a:spLocks noGrp="1"/>
          </p:cNvSpPr>
          <p:nvPr/>
        </p:nvSpPr>
        <p:spPr>
          <a:xfrm>
            <a:off x="7810500" y="295275"/>
            <a:ext cx="176212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r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USER MANUAL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1733B83-6156-4615-8C70-52930590C1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952110" y="238125"/>
            <a:ext cx="1565131" cy="333375"/>
          </a:xfrm>
          <a:prstGeom prst="rect">
            <a:avLst/>
          </a:prstGeom>
        </p:spPr>
      </p:pic>
      <p:sp>
        <p:nvSpPr>
          <p:cNvPr id="5" name="section-label">
            <a:extLst>
              <a:ext uri="{FF2B5EF4-FFF2-40B4-BE49-F238E27FC236}">
                <a16:creationId xmlns:a16="http://schemas.microsoft.com/office/drawing/2014/main" id="{867D5FD3-7D33-44C7-B300-F013D9E771BA}"/>
              </a:ext>
            </a:extLst>
          </p:cNvPr>
          <p:cNvSpPr>
            <a:spLocks noGrp="1"/>
          </p:cNvSpPr>
          <p:nvPr/>
        </p:nvSpPr>
        <p:spPr>
          <a:xfrm>
            <a:off x="666750" y="638175"/>
            <a:ext cx="10858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账户与认证/ 04</a:t>
            </a:r>
          </a:p>
        </p:txBody>
      </p:sp>
      <p:sp>
        <p:nvSpPr>
          <p:cNvPr id="6" name="slide-title">
            <a:extLst>
              <a:ext uri="{FF2B5EF4-FFF2-40B4-BE49-F238E27FC236}">
                <a16:creationId xmlns:a16="http://schemas.microsoft.com/office/drawing/2014/main" id="{3D3A5F39-7E97-428F-B18B-7071597C6554}"/>
              </a:ext>
            </a:extLst>
          </p:cNvPr>
          <p:cNvSpPr>
            <a:spLocks noGrp="1"/>
          </p:cNvSpPr>
          <p:nvPr/>
        </p:nvSpPr>
        <p:spPr>
          <a:xfrm>
            <a:off x="666750" y="990600"/>
            <a:ext cx="10858500" cy="561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完成实名认证</a:t>
            </a:r>
          </a:p>
        </p:txBody>
      </p:sp>
      <p:sp>
        <p:nvSpPr>
          <p:cNvPr id="7" name="gold-title-rule">
            <a:extLst>
              <a:ext uri="{FF2B5EF4-FFF2-40B4-BE49-F238E27FC236}">
                <a16:creationId xmlns:a16="http://schemas.microsoft.com/office/drawing/2014/main" id="{2F3C4EC3-62D2-4497-BD99-EDA93768D825}"/>
              </a:ext>
            </a:extLst>
          </p:cNvPr>
          <p:cNvSpPr>
            <a:spLocks noGrp="1"/>
          </p:cNvSpPr>
          <p:nvPr/>
        </p:nvSpPr>
        <p:spPr>
          <a:xfrm>
            <a:off x="666750" y="1657350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8" name="lead">
            <a:extLst>
              <a:ext uri="{FF2B5EF4-FFF2-40B4-BE49-F238E27FC236}">
                <a16:creationId xmlns:a16="http://schemas.microsoft.com/office/drawing/2014/main" id="{6FC98090-EFA1-45F8-AAAD-A801B94008AC}"/>
              </a:ext>
            </a:extLst>
          </p:cNvPr>
          <p:cNvSpPr>
            <a:spLocks noGrp="1"/>
          </p:cNvSpPr>
          <p:nvPr/>
        </p:nvSpPr>
        <p:spPr>
          <a:xfrm>
            <a:off x="666750" y="1838325"/>
            <a:ext cx="8346067" cy="28616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根据所选服务要求完成身份核验。下面以CFX</a:t>
            </a:r>
            <a:r>
              <a:rPr sz="17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725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的本人支付宝资料和补充材料页面为例</a:t>
            </a:r>
            <a:r>
              <a:rPr sz="17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9" name="footer-rule">
            <a:extLst>
              <a:ext uri="{FF2B5EF4-FFF2-40B4-BE49-F238E27FC236}">
                <a16:creationId xmlns:a16="http://schemas.microsoft.com/office/drawing/2014/main" id="{2C1634CB-ACD4-4C7F-B116-DB26F4660E33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9525"/>
          </a:xfrm>
          <a:prstGeom prst="rect">
            <a:avLst/>
          </a:prstGeom>
          <a:solidFill>
            <a:srgbClr val="DCE8EF"/>
          </a:solidFill>
          <a:ln w="0">
            <a:noFill/>
            <a:prstDash val="solid"/>
          </a:ln>
        </p:spPr>
      </p:sp>
      <p:sp>
        <p:nvSpPr>
          <p:cNvPr id="10" name="footer-brand">
            <a:extLst>
              <a:ext uri="{FF2B5EF4-FFF2-40B4-BE49-F238E27FC236}">
                <a16:creationId xmlns:a16="http://schemas.microsoft.com/office/drawing/2014/main" id="{216FEFE6-7357-4864-8ACE-93CB2A145EA0}"/>
              </a:ext>
            </a:extLst>
          </p:cNvPr>
          <p:cNvSpPr>
            <a:spLocks noGrp="1"/>
          </p:cNvSpPr>
          <p:nvPr/>
        </p:nvSpPr>
        <p:spPr>
          <a:xfrm>
            <a:off x="666750" y="6591300"/>
            <a:ext cx="3810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财汇通Financial Services</a:t>
            </a:r>
          </a:p>
        </p:txBody>
      </p:sp>
      <p:sp>
        <p:nvSpPr>
          <p:cNvPr id="11" name="folio">
            <a:extLst>
              <a:ext uri="{FF2B5EF4-FFF2-40B4-BE49-F238E27FC236}">
                <a16:creationId xmlns:a16="http://schemas.microsoft.com/office/drawing/2014/main" id="{DC97E110-D5A5-44CF-A787-914BA9A54FAF}"/>
              </a:ext>
            </a:extLst>
          </p:cNvPr>
          <p:cNvSpPr>
            <a:spLocks noGrp="1"/>
          </p:cNvSpPr>
          <p:nvPr/>
        </p:nvSpPr>
        <p:spPr>
          <a:xfrm>
            <a:off x="11049000" y="6572250"/>
            <a:ext cx="4762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r"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15000"/>
              </a:lnSpc>
              <a:buNone/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en-US" sz="11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5</a:t>
            </a:r>
            <a:endParaRPr sz="1125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12" name="step-surface-0">
            <a:extLst>
              <a:ext uri="{FF2B5EF4-FFF2-40B4-BE49-F238E27FC236}">
                <a16:creationId xmlns:a16="http://schemas.microsoft.com/office/drawing/2014/main" id="{EC4F7199-9E61-4311-84DB-E5F02EDE2AB2}"/>
              </a:ext>
            </a:extLst>
          </p:cNvPr>
          <p:cNvSpPr>
            <a:spLocks noGrp="1"/>
          </p:cNvSpPr>
          <p:nvPr/>
        </p:nvSpPr>
        <p:spPr>
          <a:xfrm>
            <a:off x="552450" y="2404345"/>
            <a:ext cx="6553200" cy="952500"/>
          </a:xfrm>
          <a:prstGeom prst="roundRect">
            <a:avLst>
              <a:gd name="adj" fmla="val 8000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13" name="step-number-01">
            <a:extLst>
              <a:ext uri="{FF2B5EF4-FFF2-40B4-BE49-F238E27FC236}">
                <a16:creationId xmlns:a16="http://schemas.microsoft.com/office/drawing/2014/main" id="{14E7C72B-1D5A-4BA5-9F41-445798013808}"/>
              </a:ext>
            </a:extLst>
          </p:cNvPr>
          <p:cNvSpPr>
            <a:spLocks noGrp="1"/>
          </p:cNvSpPr>
          <p:nvPr/>
        </p:nvSpPr>
        <p:spPr>
          <a:xfrm>
            <a:off x="666750" y="2549273"/>
            <a:ext cx="5143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14" name="step-01">
            <a:extLst>
              <a:ext uri="{FF2B5EF4-FFF2-40B4-BE49-F238E27FC236}">
                <a16:creationId xmlns:a16="http://schemas.microsoft.com/office/drawing/2014/main" id="{EDF72353-2664-49B4-B7D2-E4F4B71A7A18}"/>
              </a:ext>
            </a:extLst>
          </p:cNvPr>
          <p:cNvSpPr>
            <a:spLocks noGrp="1"/>
          </p:cNvSpPr>
          <p:nvPr/>
        </p:nvSpPr>
        <p:spPr>
          <a:xfrm>
            <a:off x="1295400" y="2568323"/>
            <a:ext cx="5530360" cy="31104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阅读服务开通说明，了解资料用途并填写基本信息</a:t>
            </a:r>
            <a:r>
              <a:rPr sz="1875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15" name="step-surface-1">
            <a:extLst>
              <a:ext uri="{FF2B5EF4-FFF2-40B4-BE49-F238E27FC236}">
                <a16:creationId xmlns:a16="http://schemas.microsoft.com/office/drawing/2014/main" id="{207A7472-9E1A-4F88-9F2F-2386E9F0CADD}"/>
              </a:ext>
            </a:extLst>
          </p:cNvPr>
          <p:cNvSpPr>
            <a:spLocks noGrp="1"/>
          </p:cNvSpPr>
          <p:nvPr/>
        </p:nvSpPr>
        <p:spPr>
          <a:xfrm>
            <a:off x="552450" y="3433045"/>
            <a:ext cx="6553200" cy="952500"/>
          </a:xfrm>
          <a:prstGeom prst="roundRect">
            <a:avLst>
              <a:gd name="adj" fmla="val 8000"/>
            </a:avLst>
          </a:prstGeom>
          <a:solidFill>
            <a:srgbClr val="FAF8F5"/>
          </a:solidFill>
          <a:ln w="0">
            <a:noFill/>
            <a:prstDash val="solid"/>
          </a:ln>
        </p:spPr>
      </p:sp>
      <p:sp>
        <p:nvSpPr>
          <p:cNvPr id="16" name="step-number-02">
            <a:extLst>
              <a:ext uri="{FF2B5EF4-FFF2-40B4-BE49-F238E27FC236}">
                <a16:creationId xmlns:a16="http://schemas.microsoft.com/office/drawing/2014/main" id="{D6DC0240-FC4A-4BD5-9523-BE982045C761}"/>
              </a:ext>
            </a:extLst>
          </p:cNvPr>
          <p:cNvSpPr>
            <a:spLocks noGrp="1"/>
          </p:cNvSpPr>
          <p:nvPr/>
        </p:nvSpPr>
        <p:spPr>
          <a:xfrm>
            <a:off x="666750" y="3577973"/>
            <a:ext cx="5143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17" name="step-02">
            <a:extLst>
              <a:ext uri="{FF2B5EF4-FFF2-40B4-BE49-F238E27FC236}">
                <a16:creationId xmlns:a16="http://schemas.microsoft.com/office/drawing/2014/main" id="{81B4C729-C313-4F7B-BF0A-F1068D390279}"/>
              </a:ext>
            </a:extLst>
          </p:cNvPr>
          <p:cNvSpPr>
            <a:spLocks noGrp="1"/>
          </p:cNvSpPr>
          <p:nvPr/>
        </p:nvSpPr>
        <p:spPr>
          <a:xfrm>
            <a:off x="1295400" y="3597023"/>
            <a:ext cx="5770811" cy="64286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spAutoFit/>
          </a:bodyPr>
          <a:lstStyle>
            <a:defPPr algn="l"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提交本人证件，按要求完成拍照或人脸核验；根据业务</a:t>
            </a:r>
            <a:endParaRPr lang="zh-CN" altLang="en-US" sz="1875" b="0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zh-CN" altLang="en-US" sz="1875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要求补充住址、收款账户等资料。</a:t>
            </a:r>
          </a:p>
        </p:txBody>
      </p:sp>
      <p:sp>
        <p:nvSpPr>
          <p:cNvPr id="18" name="step-surface-2">
            <a:extLst>
              <a:ext uri="{FF2B5EF4-FFF2-40B4-BE49-F238E27FC236}">
                <a16:creationId xmlns:a16="http://schemas.microsoft.com/office/drawing/2014/main" id="{578CD9F3-AAC7-401A-8D7C-3E792143E3C1}"/>
              </a:ext>
            </a:extLst>
          </p:cNvPr>
          <p:cNvSpPr>
            <a:spLocks noGrp="1"/>
          </p:cNvSpPr>
          <p:nvPr/>
        </p:nvSpPr>
        <p:spPr>
          <a:xfrm>
            <a:off x="552450" y="4461745"/>
            <a:ext cx="6553200" cy="952500"/>
          </a:xfrm>
          <a:prstGeom prst="roundRect">
            <a:avLst>
              <a:gd name="adj" fmla="val 8000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19" name="step-number-03">
            <a:extLst>
              <a:ext uri="{FF2B5EF4-FFF2-40B4-BE49-F238E27FC236}">
                <a16:creationId xmlns:a16="http://schemas.microsoft.com/office/drawing/2014/main" id="{BE410EFC-5B58-473B-992F-4B4934DAF4D4}"/>
              </a:ext>
            </a:extLst>
          </p:cNvPr>
          <p:cNvSpPr>
            <a:spLocks noGrp="1"/>
          </p:cNvSpPr>
          <p:nvPr/>
        </p:nvSpPr>
        <p:spPr>
          <a:xfrm>
            <a:off x="666750" y="4606673"/>
            <a:ext cx="5143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20" name="step-03">
            <a:extLst>
              <a:ext uri="{FF2B5EF4-FFF2-40B4-BE49-F238E27FC236}">
                <a16:creationId xmlns:a16="http://schemas.microsoft.com/office/drawing/2014/main" id="{2D04BF04-4DC0-4030-9D82-ED1759114F2B}"/>
              </a:ext>
            </a:extLst>
          </p:cNvPr>
          <p:cNvSpPr>
            <a:spLocks noGrp="1"/>
          </p:cNvSpPr>
          <p:nvPr/>
        </p:nvSpPr>
        <p:spPr>
          <a:xfrm>
            <a:off x="1295400" y="4625723"/>
            <a:ext cx="5770811" cy="64286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spAutoFit/>
          </a:bodyPr>
          <a:lstStyle>
            <a:defPPr algn="l"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提交后查看审核结果。如需补充材料，返回原申请继续</a:t>
            </a:r>
            <a:endParaRPr lang="zh-CN" altLang="en-US" sz="1875" b="0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zh-CN" altLang="en-US" sz="1875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操作。</a:t>
            </a:r>
          </a:p>
        </p:txBody>
      </p:sp>
      <p:sp>
        <p:nvSpPr>
          <p:cNvPr id="21" name="screenshot-surface">
            <a:extLst>
              <a:ext uri="{FF2B5EF4-FFF2-40B4-BE49-F238E27FC236}">
                <a16:creationId xmlns:a16="http://schemas.microsoft.com/office/drawing/2014/main" id="{2A3533F5-F3FB-4DA5-B39B-972FF30C6714}"/>
              </a:ext>
            </a:extLst>
          </p:cNvPr>
          <p:cNvSpPr>
            <a:spLocks noGrp="1"/>
          </p:cNvSpPr>
          <p:nvPr/>
        </p:nvSpPr>
        <p:spPr>
          <a:xfrm>
            <a:off x="7429500" y="2381250"/>
            <a:ext cx="4171950" cy="4000500"/>
          </a:xfrm>
          <a:prstGeom prst="roundRect">
            <a:avLst>
              <a:gd name="adj" fmla="val 2381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22" name="screenshot-divider">
            <a:extLst>
              <a:ext uri="{FF2B5EF4-FFF2-40B4-BE49-F238E27FC236}">
                <a16:creationId xmlns:a16="http://schemas.microsoft.com/office/drawing/2014/main" id="{473FDE20-6EC2-4F5F-A880-25C77E38289E}"/>
              </a:ext>
            </a:extLst>
          </p:cNvPr>
          <p:cNvSpPr>
            <a:spLocks noGrp="1"/>
          </p:cNvSpPr>
          <p:nvPr/>
        </p:nvSpPr>
        <p:spPr>
          <a:xfrm>
            <a:off x="7296150" y="2505075"/>
            <a:ext cx="9525" cy="3744000"/>
          </a:xfrm>
          <a:prstGeom prst="rect">
            <a:avLst/>
          </a:prstGeom>
          <a:solidFill>
            <a:srgbClr val="DCE8EF"/>
          </a:solidFill>
          <a:ln w="0">
            <a:noFill/>
            <a:prstDash val="solid"/>
          </a:ln>
        </p:spPr>
      </p:sp>
      <p:sp>
        <p:nvSpPr>
          <p:cNvPr id="23" name="screenshot-caption-0">
            <a:extLst>
              <a:ext uri="{FF2B5EF4-FFF2-40B4-BE49-F238E27FC236}">
                <a16:creationId xmlns:a16="http://schemas.microsoft.com/office/drawing/2014/main" id="{7D2E13FF-4E13-4FE5-9955-9759FA09401C}"/>
              </a:ext>
            </a:extLst>
          </p:cNvPr>
          <p:cNvSpPr>
            <a:spLocks noGrp="1"/>
          </p:cNvSpPr>
          <p:nvPr/>
        </p:nvSpPr>
        <p:spPr>
          <a:xfrm>
            <a:off x="7391556" y="2426897"/>
            <a:ext cx="2171386" cy="45012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spAutoFit/>
          </a:bodyPr>
          <a:lstStyle>
            <a:defPPr algn="ctr"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13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左</a:t>
            </a:r>
            <a:r>
              <a:rPr lang="en-US" sz="1313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 </a:t>
            </a:r>
          </a:p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13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本人身份与收款资料示意</a:t>
            </a:r>
            <a:endParaRPr sz="1313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35AED5A5-1E64-416B-B00A-E2C30A8797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7762155" y="2971800"/>
            <a:ext cx="1430189" cy="3095625"/>
          </a:xfrm>
          <a:prstGeom prst="rect">
            <a:avLst/>
          </a:prstGeom>
        </p:spPr>
      </p:pic>
      <p:sp>
        <p:nvSpPr>
          <p:cNvPr id="25" name="screenshot-caption-1">
            <a:extLst>
              <a:ext uri="{FF2B5EF4-FFF2-40B4-BE49-F238E27FC236}">
                <a16:creationId xmlns:a16="http://schemas.microsoft.com/office/drawing/2014/main" id="{DDB25019-EBC8-4B6A-968A-37458E84E6B8}"/>
              </a:ext>
            </a:extLst>
          </p:cNvPr>
          <p:cNvSpPr>
            <a:spLocks noGrp="1"/>
          </p:cNvSpPr>
          <p:nvPr/>
        </p:nvSpPr>
        <p:spPr>
          <a:xfrm>
            <a:off x="9693073" y="2426897"/>
            <a:ext cx="1683153" cy="45012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ctr"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13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右</a:t>
            </a:r>
            <a:endParaRPr lang="en-US" sz="1313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13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原申请内补充材料示意</a:t>
            </a:r>
            <a:endParaRPr sz="1313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D8CE6B05-AB79-4C0A-A1EF-6C14E5BC44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9819555" y="2971800"/>
            <a:ext cx="1430189" cy="3095625"/>
          </a:xfrm>
          <a:prstGeom prst="rect">
            <a:avLst/>
          </a:prstGeom>
        </p:spPr>
      </p:pic>
      <p:sp>
        <p:nvSpPr>
          <p:cNvPr id="27" name="screen-note">
            <a:extLst>
              <a:ext uri="{FF2B5EF4-FFF2-40B4-BE49-F238E27FC236}">
                <a16:creationId xmlns:a16="http://schemas.microsoft.com/office/drawing/2014/main" id="{583C14F5-8CD1-4BB2-A770-1B716E86FBC5}"/>
              </a:ext>
            </a:extLst>
          </p:cNvPr>
          <p:cNvSpPr>
            <a:spLocks noGrp="1"/>
          </p:cNvSpPr>
          <p:nvPr/>
        </p:nvSpPr>
        <p:spPr>
          <a:xfrm>
            <a:off x="7486650" y="6143625"/>
            <a:ext cx="40386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088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15000"/>
              </a:lnSpc>
              <a:buNone/>
              <a:defRPr sz="1088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88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产品页面示意</a:t>
            </a:r>
            <a:r>
              <a:rPr lang="en-US" sz="1088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   </a:t>
            </a:r>
            <a:r>
              <a:rPr sz="1088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图中金额和账号为演示数据</a:t>
            </a:r>
            <a:endParaRPr sz="1088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28" name="screen-reminder-surface">
            <a:extLst>
              <a:ext uri="{FF2B5EF4-FFF2-40B4-BE49-F238E27FC236}">
                <a16:creationId xmlns:a16="http://schemas.microsoft.com/office/drawing/2014/main" id="{B812631A-BE13-48D8-A6D1-2D8DE7D541D5}"/>
              </a:ext>
            </a:extLst>
          </p:cNvPr>
          <p:cNvSpPr>
            <a:spLocks noGrp="1"/>
          </p:cNvSpPr>
          <p:nvPr/>
        </p:nvSpPr>
        <p:spPr>
          <a:xfrm>
            <a:off x="552450" y="5490445"/>
            <a:ext cx="6553200" cy="929405"/>
          </a:xfrm>
          <a:prstGeom prst="roundRect">
            <a:avLst>
              <a:gd name="adj" fmla="val 8989"/>
            </a:avLst>
          </a:prstGeom>
          <a:solidFill>
            <a:srgbClr val="F7FAFC"/>
          </a:solidFill>
          <a:ln w="0">
            <a:noFill/>
            <a:prstDash val="solid"/>
          </a:ln>
        </p:spPr>
      </p:sp>
      <p:sp>
        <p:nvSpPr>
          <p:cNvPr id="29" name="reminder-label">
            <a:extLst>
              <a:ext uri="{FF2B5EF4-FFF2-40B4-BE49-F238E27FC236}">
                <a16:creationId xmlns:a16="http://schemas.microsoft.com/office/drawing/2014/main" id="{03A79955-07AA-4119-AA6B-0089580FA880}"/>
              </a:ext>
            </a:extLst>
          </p:cNvPr>
          <p:cNvSpPr>
            <a:spLocks noGrp="1"/>
          </p:cNvSpPr>
          <p:nvPr/>
        </p:nvSpPr>
        <p:spPr>
          <a:xfrm>
            <a:off x="666750" y="5619750"/>
            <a:ext cx="857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3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3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操作提醒</a:t>
            </a:r>
          </a:p>
        </p:txBody>
      </p:sp>
      <p:sp>
        <p:nvSpPr>
          <p:cNvPr id="30" name="reminder">
            <a:extLst>
              <a:ext uri="{FF2B5EF4-FFF2-40B4-BE49-F238E27FC236}">
                <a16:creationId xmlns:a16="http://schemas.microsoft.com/office/drawing/2014/main" id="{93AD70EE-7A18-4127-BE3C-88737EB361BA}"/>
              </a:ext>
            </a:extLst>
          </p:cNvPr>
          <p:cNvSpPr>
            <a:spLocks noGrp="1"/>
          </p:cNvSpPr>
          <p:nvPr/>
        </p:nvSpPr>
        <p:spPr>
          <a:xfrm>
            <a:off x="666750" y="5886450"/>
            <a:ext cx="64293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不同服务的实名要求可能不同。一项服务通过，不代表其他服务通过；银行账户和U 卡可</a:t>
            </a:r>
          </a:p>
          <a:p>
            <a:pPr algn="l">
              <a:lnSpc>
                <a:spcPct val="115000"/>
              </a:lnSpc>
              <a:buNone/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能需要额外资料。</a:t>
            </a:r>
          </a:p>
        </p:txBody>
      </p:sp>
    </p:spTree>
    <p:extLst>
      <p:ext uri="{BB962C8B-B14F-4D97-AF65-F5344CB8AC3E}">
        <p14:creationId xmlns:p14="http://schemas.microsoft.com/office/powerpoint/2010/main" val="590586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>
            <a:extLst>
              <a:ext uri="{FF2B5EF4-FFF2-40B4-BE49-F238E27FC236}">
                <a16:creationId xmlns:a16="http://schemas.microsoft.com/office/drawing/2014/main" id="{1F5D6720-7911-4ECC-9876-F34DA1EB7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34650" y="904875"/>
            <a:ext cx="952500" cy="952500"/>
          </a:xfrm>
          <a:prstGeom prst="rect">
            <a:avLst/>
          </a:prstGeom>
        </p:spPr>
      </p:pic>
      <p:sp>
        <p:nvSpPr>
          <p:cNvPr id="2" name="manual-label">
            <a:extLst>
              <a:ext uri="{FF2B5EF4-FFF2-40B4-BE49-F238E27FC236}">
                <a16:creationId xmlns:a16="http://schemas.microsoft.com/office/drawing/2014/main" id="{B3DA2A98-4810-4D95-A9B3-1658FDB579E2}"/>
              </a:ext>
            </a:extLst>
          </p:cNvPr>
          <p:cNvSpPr>
            <a:spLocks noGrp="1"/>
          </p:cNvSpPr>
          <p:nvPr/>
        </p:nvSpPr>
        <p:spPr>
          <a:xfrm>
            <a:off x="666750" y="2857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财汇通使用手册</a:t>
            </a:r>
          </a:p>
        </p:txBody>
      </p:sp>
      <p:sp>
        <p:nvSpPr>
          <p:cNvPr id="3" name="manual-en">
            <a:extLst>
              <a:ext uri="{FF2B5EF4-FFF2-40B4-BE49-F238E27FC236}">
                <a16:creationId xmlns:a16="http://schemas.microsoft.com/office/drawing/2014/main" id="{56100653-705D-4853-8E66-C70C1499667B}"/>
              </a:ext>
            </a:extLst>
          </p:cNvPr>
          <p:cNvSpPr>
            <a:spLocks noGrp="1"/>
          </p:cNvSpPr>
          <p:nvPr/>
        </p:nvSpPr>
        <p:spPr>
          <a:xfrm>
            <a:off x="7810500" y="295275"/>
            <a:ext cx="176212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r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USER MANUAL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DE8490E-95CE-4D71-B54D-DA450BED4D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952110" y="238125"/>
            <a:ext cx="1565131" cy="333375"/>
          </a:xfrm>
          <a:prstGeom prst="rect">
            <a:avLst/>
          </a:prstGeom>
        </p:spPr>
      </p:pic>
      <p:sp>
        <p:nvSpPr>
          <p:cNvPr id="5" name="section-label">
            <a:extLst>
              <a:ext uri="{FF2B5EF4-FFF2-40B4-BE49-F238E27FC236}">
                <a16:creationId xmlns:a16="http://schemas.microsoft.com/office/drawing/2014/main" id="{E53BD038-C979-4277-9DCE-BF7AF545EAB4}"/>
              </a:ext>
            </a:extLst>
          </p:cNvPr>
          <p:cNvSpPr>
            <a:spLocks noGrp="1"/>
          </p:cNvSpPr>
          <p:nvPr/>
        </p:nvSpPr>
        <p:spPr>
          <a:xfrm>
            <a:off x="666750" y="638175"/>
            <a:ext cx="10858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优配uPAL / 05</a:t>
            </a:r>
          </a:p>
        </p:txBody>
      </p:sp>
      <p:sp>
        <p:nvSpPr>
          <p:cNvPr id="6" name="slide-title">
            <a:extLst>
              <a:ext uri="{FF2B5EF4-FFF2-40B4-BE49-F238E27FC236}">
                <a16:creationId xmlns:a16="http://schemas.microsoft.com/office/drawing/2014/main" id="{9D8F43D7-BF1B-4CC5-B0CA-C971750CD0EE}"/>
              </a:ext>
            </a:extLst>
          </p:cNvPr>
          <p:cNvSpPr>
            <a:spLocks noGrp="1"/>
          </p:cNvSpPr>
          <p:nvPr/>
        </p:nvSpPr>
        <p:spPr>
          <a:xfrm>
            <a:off x="666750" y="990600"/>
            <a:ext cx="10858500" cy="561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人民币消费支付</a:t>
            </a:r>
          </a:p>
        </p:txBody>
      </p:sp>
      <p:sp>
        <p:nvSpPr>
          <p:cNvPr id="7" name="gold-title-rule">
            <a:extLst>
              <a:ext uri="{FF2B5EF4-FFF2-40B4-BE49-F238E27FC236}">
                <a16:creationId xmlns:a16="http://schemas.microsoft.com/office/drawing/2014/main" id="{CCF16C7D-2736-440F-B8B5-40815BEBFB32}"/>
              </a:ext>
            </a:extLst>
          </p:cNvPr>
          <p:cNvSpPr>
            <a:spLocks noGrp="1"/>
          </p:cNvSpPr>
          <p:nvPr/>
        </p:nvSpPr>
        <p:spPr>
          <a:xfrm>
            <a:off x="666750" y="1657350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8" name="lead">
            <a:extLst>
              <a:ext uri="{FF2B5EF4-FFF2-40B4-BE49-F238E27FC236}">
                <a16:creationId xmlns:a16="http://schemas.microsoft.com/office/drawing/2014/main" id="{1448BE09-C003-4032-AF08-AB3AC5D0CCDD}"/>
              </a:ext>
            </a:extLst>
          </p:cNvPr>
          <p:cNvSpPr>
            <a:spLocks noGrp="1"/>
          </p:cNvSpPr>
          <p:nvPr/>
        </p:nvSpPr>
        <p:spPr>
          <a:xfrm>
            <a:off x="666750" y="1838325"/>
            <a:ext cx="10858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先准备能够接收USDT 的本人钱包，再填写人民币金额和钱包接收信息。</a:t>
            </a:r>
          </a:p>
        </p:txBody>
      </p:sp>
      <p:sp>
        <p:nvSpPr>
          <p:cNvPr id="9" name="footer-rule">
            <a:extLst>
              <a:ext uri="{FF2B5EF4-FFF2-40B4-BE49-F238E27FC236}">
                <a16:creationId xmlns:a16="http://schemas.microsoft.com/office/drawing/2014/main" id="{D766C4E3-59D3-4B0E-B440-FC233821CEF1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9525"/>
          </a:xfrm>
          <a:prstGeom prst="rect">
            <a:avLst/>
          </a:prstGeom>
          <a:solidFill>
            <a:srgbClr val="DCE8EF"/>
          </a:solidFill>
          <a:ln w="0">
            <a:noFill/>
            <a:prstDash val="solid"/>
          </a:ln>
        </p:spPr>
      </p:sp>
      <p:sp>
        <p:nvSpPr>
          <p:cNvPr id="10" name="footer-brand">
            <a:extLst>
              <a:ext uri="{FF2B5EF4-FFF2-40B4-BE49-F238E27FC236}">
                <a16:creationId xmlns:a16="http://schemas.microsoft.com/office/drawing/2014/main" id="{A7C11D12-BE59-4867-8BAA-FB92ABCBB7BD}"/>
              </a:ext>
            </a:extLst>
          </p:cNvPr>
          <p:cNvSpPr>
            <a:spLocks noGrp="1"/>
          </p:cNvSpPr>
          <p:nvPr/>
        </p:nvSpPr>
        <p:spPr>
          <a:xfrm>
            <a:off x="666750" y="6591300"/>
            <a:ext cx="3810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财汇通Financial Services</a:t>
            </a:r>
          </a:p>
        </p:txBody>
      </p:sp>
      <p:sp>
        <p:nvSpPr>
          <p:cNvPr id="11" name="folio">
            <a:extLst>
              <a:ext uri="{FF2B5EF4-FFF2-40B4-BE49-F238E27FC236}">
                <a16:creationId xmlns:a16="http://schemas.microsoft.com/office/drawing/2014/main" id="{5EA8CC55-13A0-42D3-A257-A22071440D12}"/>
              </a:ext>
            </a:extLst>
          </p:cNvPr>
          <p:cNvSpPr>
            <a:spLocks noGrp="1"/>
          </p:cNvSpPr>
          <p:nvPr/>
        </p:nvSpPr>
        <p:spPr>
          <a:xfrm>
            <a:off x="11049000" y="6572250"/>
            <a:ext cx="4762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r"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15000"/>
              </a:lnSpc>
              <a:buNone/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en-US" sz="11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6</a:t>
            </a:r>
            <a:endParaRPr sz="1125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12" name="step-surface-0">
            <a:extLst>
              <a:ext uri="{FF2B5EF4-FFF2-40B4-BE49-F238E27FC236}">
                <a16:creationId xmlns:a16="http://schemas.microsoft.com/office/drawing/2014/main" id="{B4AC554C-99EE-401A-A79A-0B8543359772}"/>
              </a:ext>
            </a:extLst>
          </p:cNvPr>
          <p:cNvSpPr>
            <a:spLocks noGrp="1"/>
          </p:cNvSpPr>
          <p:nvPr/>
        </p:nvSpPr>
        <p:spPr>
          <a:xfrm>
            <a:off x="552450" y="2562225"/>
            <a:ext cx="6553200" cy="952500"/>
          </a:xfrm>
          <a:prstGeom prst="roundRect">
            <a:avLst>
              <a:gd name="adj" fmla="val 8000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13" name="step-number-01">
            <a:extLst>
              <a:ext uri="{FF2B5EF4-FFF2-40B4-BE49-F238E27FC236}">
                <a16:creationId xmlns:a16="http://schemas.microsoft.com/office/drawing/2014/main" id="{A5B7C01F-5930-4C75-8951-E40FF317E116}"/>
              </a:ext>
            </a:extLst>
          </p:cNvPr>
          <p:cNvSpPr>
            <a:spLocks noGrp="1"/>
          </p:cNvSpPr>
          <p:nvPr/>
        </p:nvSpPr>
        <p:spPr>
          <a:xfrm>
            <a:off x="666750" y="2680840"/>
            <a:ext cx="5143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14" name="step-01">
            <a:extLst>
              <a:ext uri="{FF2B5EF4-FFF2-40B4-BE49-F238E27FC236}">
                <a16:creationId xmlns:a16="http://schemas.microsoft.com/office/drawing/2014/main" id="{C461C822-69E4-4426-9A16-3947EE0ADD48}"/>
              </a:ext>
            </a:extLst>
          </p:cNvPr>
          <p:cNvSpPr>
            <a:spLocks noGrp="1"/>
          </p:cNvSpPr>
          <p:nvPr/>
        </p:nvSpPr>
        <p:spPr>
          <a:xfrm>
            <a:off x="1295400" y="2699890"/>
            <a:ext cx="5289910" cy="31104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在本人钱包接收页面复制地址，并确认接收网络。</a:t>
            </a:r>
          </a:p>
        </p:txBody>
      </p:sp>
      <p:sp>
        <p:nvSpPr>
          <p:cNvPr id="15" name="step-surface-1">
            <a:extLst>
              <a:ext uri="{FF2B5EF4-FFF2-40B4-BE49-F238E27FC236}">
                <a16:creationId xmlns:a16="http://schemas.microsoft.com/office/drawing/2014/main" id="{0080E305-EFA8-4BB0-B43E-56F3AEBECCBA}"/>
              </a:ext>
            </a:extLst>
          </p:cNvPr>
          <p:cNvSpPr>
            <a:spLocks noGrp="1"/>
          </p:cNvSpPr>
          <p:nvPr/>
        </p:nvSpPr>
        <p:spPr>
          <a:xfrm>
            <a:off x="552450" y="3590925"/>
            <a:ext cx="6553200" cy="952500"/>
          </a:xfrm>
          <a:prstGeom prst="roundRect">
            <a:avLst>
              <a:gd name="adj" fmla="val 8000"/>
            </a:avLst>
          </a:prstGeom>
          <a:solidFill>
            <a:srgbClr val="FAF8F5"/>
          </a:solidFill>
          <a:ln w="0">
            <a:noFill/>
            <a:prstDash val="solid"/>
          </a:ln>
        </p:spPr>
      </p:sp>
      <p:sp>
        <p:nvSpPr>
          <p:cNvPr id="16" name="step-number-02">
            <a:extLst>
              <a:ext uri="{FF2B5EF4-FFF2-40B4-BE49-F238E27FC236}">
                <a16:creationId xmlns:a16="http://schemas.microsoft.com/office/drawing/2014/main" id="{1CCA0901-C24F-4004-80E3-9B33B5C72BD0}"/>
              </a:ext>
            </a:extLst>
          </p:cNvPr>
          <p:cNvSpPr>
            <a:spLocks noGrp="1"/>
          </p:cNvSpPr>
          <p:nvPr/>
        </p:nvSpPr>
        <p:spPr>
          <a:xfrm>
            <a:off x="666750" y="3709540"/>
            <a:ext cx="5143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17" name="step-02">
            <a:extLst>
              <a:ext uri="{FF2B5EF4-FFF2-40B4-BE49-F238E27FC236}">
                <a16:creationId xmlns:a16="http://schemas.microsoft.com/office/drawing/2014/main" id="{E45E1B5F-7613-4EA5-BE9F-8BC81E755E3E}"/>
              </a:ext>
            </a:extLst>
          </p:cNvPr>
          <p:cNvSpPr>
            <a:spLocks noGrp="1"/>
          </p:cNvSpPr>
          <p:nvPr/>
        </p:nvSpPr>
        <p:spPr>
          <a:xfrm>
            <a:off x="1295400" y="3728590"/>
            <a:ext cx="5770811" cy="31104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在财汇通选择相同网络，填写接收地址及人民币金额。</a:t>
            </a:r>
          </a:p>
        </p:txBody>
      </p:sp>
      <p:sp>
        <p:nvSpPr>
          <p:cNvPr id="18" name="step-surface-2">
            <a:extLst>
              <a:ext uri="{FF2B5EF4-FFF2-40B4-BE49-F238E27FC236}">
                <a16:creationId xmlns:a16="http://schemas.microsoft.com/office/drawing/2014/main" id="{6B3BF1A0-D25F-4EA9-AEEF-FCC86635EEA9}"/>
              </a:ext>
            </a:extLst>
          </p:cNvPr>
          <p:cNvSpPr>
            <a:spLocks noGrp="1"/>
          </p:cNvSpPr>
          <p:nvPr/>
        </p:nvSpPr>
        <p:spPr>
          <a:xfrm>
            <a:off x="552450" y="4619625"/>
            <a:ext cx="6553200" cy="952500"/>
          </a:xfrm>
          <a:prstGeom prst="roundRect">
            <a:avLst>
              <a:gd name="adj" fmla="val 8000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19" name="step-number-03">
            <a:extLst>
              <a:ext uri="{FF2B5EF4-FFF2-40B4-BE49-F238E27FC236}">
                <a16:creationId xmlns:a16="http://schemas.microsoft.com/office/drawing/2014/main" id="{CECAC5CB-B6C0-45CD-9287-A8F411B30470}"/>
              </a:ext>
            </a:extLst>
          </p:cNvPr>
          <p:cNvSpPr>
            <a:spLocks noGrp="1"/>
          </p:cNvSpPr>
          <p:nvPr/>
        </p:nvSpPr>
        <p:spPr>
          <a:xfrm>
            <a:off x="666750" y="4738240"/>
            <a:ext cx="5143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20" name="step-03">
            <a:extLst>
              <a:ext uri="{FF2B5EF4-FFF2-40B4-BE49-F238E27FC236}">
                <a16:creationId xmlns:a16="http://schemas.microsoft.com/office/drawing/2014/main" id="{BCC6D49D-AB22-41CC-8D13-F64687B210D4}"/>
              </a:ext>
            </a:extLst>
          </p:cNvPr>
          <p:cNvSpPr>
            <a:spLocks noGrp="1"/>
          </p:cNvSpPr>
          <p:nvPr/>
        </p:nvSpPr>
        <p:spPr>
          <a:xfrm>
            <a:off x="1295400" y="4757290"/>
            <a:ext cx="5575757" cy="64286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核对人民币金额、费用、预计收到的USDT、接收网络</a:t>
            </a:r>
            <a:endParaRPr sz="1875" b="0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和地址；确认无误后前往付款</a:t>
            </a:r>
            <a:r>
              <a:rPr sz="1875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21" name="screenshot-surface">
            <a:extLst>
              <a:ext uri="{FF2B5EF4-FFF2-40B4-BE49-F238E27FC236}">
                <a16:creationId xmlns:a16="http://schemas.microsoft.com/office/drawing/2014/main" id="{BAB12CB9-69B4-42CA-9E2A-024EFEEDA685}"/>
              </a:ext>
            </a:extLst>
          </p:cNvPr>
          <p:cNvSpPr>
            <a:spLocks noGrp="1"/>
          </p:cNvSpPr>
          <p:nvPr/>
        </p:nvSpPr>
        <p:spPr>
          <a:xfrm>
            <a:off x="7429500" y="2381250"/>
            <a:ext cx="4171950" cy="4000500"/>
          </a:xfrm>
          <a:prstGeom prst="roundRect">
            <a:avLst>
              <a:gd name="adj" fmla="val 2381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22" name="screenshot-divider">
            <a:extLst>
              <a:ext uri="{FF2B5EF4-FFF2-40B4-BE49-F238E27FC236}">
                <a16:creationId xmlns:a16="http://schemas.microsoft.com/office/drawing/2014/main" id="{5C9581B5-675F-4215-AE37-4E5EC246B899}"/>
              </a:ext>
            </a:extLst>
          </p:cNvPr>
          <p:cNvSpPr>
            <a:spLocks noGrp="1"/>
          </p:cNvSpPr>
          <p:nvPr/>
        </p:nvSpPr>
        <p:spPr>
          <a:xfrm>
            <a:off x="7296150" y="2505075"/>
            <a:ext cx="9525" cy="3744000"/>
          </a:xfrm>
          <a:prstGeom prst="rect">
            <a:avLst/>
          </a:prstGeom>
          <a:solidFill>
            <a:srgbClr val="DCE8EF"/>
          </a:solidFill>
          <a:ln w="0">
            <a:noFill/>
            <a:prstDash val="solid"/>
          </a:ln>
        </p:spPr>
      </p:sp>
      <p:sp>
        <p:nvSpPr>
          <p:cNvPr id="23" name="screenshot-caption-0">
            <a:extLst>
              <a:ext uri="{FF2B5EF4-FFF2-40B4-BE49-F238E27FC236}">
                <a16:creationId xmlns:a16="http://schemas.microsoft.com/office/drawing/2014/main" id="{6DABBD01-352D-4749-ACEF-6A65EEF9CD4A}"/>
              </a:ext>
            </a:extLst>
          </p:cNvPr>
          <p:cNvSpPr>
            <a:spLocks noGrp="1"/>
          </p:cNvSpPr>
          <p:nvPr/>
        </p:nvSpPr>
        <p:spPr>
          <a:xfrm>
            <a:off x="7467358" y="2419350"/>
            <a:ext cx="2019784" cy="45012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ctr"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13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左</a:t>
            </a:r>
            <a:endParaRPr lang="en-US" sz="1313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13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填写钱包地址和人民币金额</a:t>
            </a:r>
            <a:endParaRPr sz="1313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2B61D909-7F17-49F1-898E-491B7BBD65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7762155" y="2971800"/>
            <a:ext cx="1430189" cy="3095625"/>
          </a:xfrm>
          <a:prstGeom prst="rect">
            <a:avLst/>
          </a:prstGeom>
        </p:spPr>
      </p:pic>
      <p:sp>
        <p:nvSpPr>
          <p:cNvPr id="25" name="screenshot-caption-1">
            <a:extLst>
              <a:ext uri="{FF2B5EF4-FFF2-40B4-BE49-F238E27FC236}">
                <a16:creationId xmlns:a16="http://schemas.microsoft.com/office/drawing/2014/main" id="{C447384C-EC61-47F8-8352-EB419107E8EC}"/>
              </a:ext>
            </a:extLst>
          </p:cNvPr>
          <p:cNvSpPr>
            <a:spLocks noGrp="1"/>
          </p:cNvSpPr>
          <p:nvPr/>
        </p:nvSpPr>
        <p:spPr>
          <a:xfrm>
            <a:off x="9608915" y="2419350"/>
            <a:ext cx="1851469" cy="45012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ctr"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13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右</a:t>
            </a:r>
            <a:endParaRPr lang="en-US" sz="1313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13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核对预计收到数量与费用</a:t>
            </a:r>
            <a:endParaRPr sz="1313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1E4B98E9-52CF-4246-BFA6-B93EC34457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9819555" y="2971800"/>
            <a:ext cx="1430189" cy="3095625"/>
          </a:xfrm>
          <a:prstGeom prst="rect">
            <a:avLst/>
          </a:prstGeom>
        </p:spPr>
      </p:pic>
      <p:sp>
        <p:nvSpPr>
          <p:cNvPr id="27" name="screen-note">
            <a:extLst>
              <a:ext uri="{FF2B5EF4-FFF2-40B4-BE49-F238E27FC236}">
                <a16:creationId xmlns:a16="http://schemas.microsoft.com/office/drawing/2014/main" id="{FDB8663F-9012-4777-A8E1-DADB55F35645}"/>
              </a:ext>
            </a:extLst>
          </p:cNvPr>
          <p:cNvSpPr>
            <a:spLocks noGrp="1"/>
          </p:cNvSpPr>
          <p:nvPr/>
        </p:nvSpPr>
        <p:spPr>
          <a:xfrm>
            <a:off x="7486650" y="6143625"/>
            <a:ext cx="40386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088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15000"/>
              </a:lnSpc>
              <a:buNone/>
              <a:defRPr sz="1088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88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产品页面示意</a:t>
            </a:r>
            <a:r>
              <a:rPr lang="en-US" sz="1088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   </a:t>
            </a:r>
            <a:r>
              <a:rPr sz="1088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图中金额和账号为演示数据</a:t>
            </a:r>
            <a:endParaRPr sz="1088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28" name="screen-reminder-surface">
            <a:extLst>
              <a:ext uri="{FF2B5EF4-FFF2-40B4-BE49-F238E27FC236}">
                <a16:creationId xmlns:a16="http://schemas.microsoft.com/office/drawing/2014/main" id="{A59AD133-76B1-45FB-89BF-EEE5C95F667C}"/>
              </a:ext>
            </a:extLst>
          </p:cNvPr>
          <p:cNvSpPr>
            <a:spLocks noGrp="1"/>
          </p:cNvSpPr>
          <p:nvPr/>
        </p:nvSpPr>
        <p:spPr>
          <a:xfrm>
            <a:off x="552450" y="5648325"/>
            <a:ext cx="6553200" cy="771525"/>
          </a:xfrm>
          <a:prstGeom prst="roundRect">
            <a:avLst>
              <a:gd name="adj" fmla="val 8989"/>
            </a:avLst>
          </a:prstGeom>
          <a:solidFill>
            <a:srgbClr val="F7FAFC"/>
          </a:solidFill>
          <a:ln w="0">
            <a:noFill/>
            <a:prstDash val="solid"/>
          </a:ln>
        </p:spPr>
      </p:sp>
      <p:sp>
        <p:nvSpPr>
          <p:cNvPr id="29" name="reminder-label">
            <a:extLst>
              <a:ext uri="{FF2B5EF4-FFF2-40B4-BE49-F238E27FC236}">
                <a16:creationId xmlns:a16="http://schemas.microsoft.com/office/drawing/2014/main" id="{9CD687FA-F55F-49C9-B01E-57F211836F2D}"/>
              </a:ext>
            </a:extLst>
          </p:cNvPr>
          <p:cNvSpPr>
            <a:spLocks noGrp="1"/>
          </p:cNvSpPr>
          <p:nvPr/>
        </p:nvSpPr>
        <p:spPr>
          <a:xfrm>
            <a:off x="666750" y="5790788"/>
            <a:ext cx="857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3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3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操作提醒</a:t>
            </a:r>
          </a:p>
        </p:txBody>
      </p:sp>
      <p:sp>
        <p:nvSpPr>
          <p:cNvPr id="30" name="reminder">
            <a:extLst>
              <a:ext uri="{FF2B5EF4-FFF2-40B4-BE49-F238E27FC236}">
                <a16:creationId xmlns:a16="http://schemas.microsoft.com/office/drawing/2014/main" id="{3E7E4D32-AE38-48A7-9F3D-C56156FCBD1F}"/>
              </a:ext>
            </a:extLst>
          </p:cNvPr>
          <p:cNvSpPr>
            <a:spLocks noGrp="1"/>
          </p:cNvSpPr>
          <p:nvPr/>
        </p:nvSpPr>
        <p:spPr>
          <a:xfrm>
            <a:off x="666750" y="6057488"/>
            <a:ext cx="5722720" cy="21153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网络和地址须与本人钱包一致。图中的金额、汇率、网络及账号均为演示数据</a:t>
            </a:r>
            <a:r>
              <a:rPr sz="127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496501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>
            <a:extLst>
              <a:ext uri="{FF2B5EF4-FFF2-40B4-BE49-F238E27FC236}">
                <a16:creationId xmlns:a16="http://schemas.microsoft.com/office/drawing/2014/main" id="{C3F0F4A5-EB1B-439F-9419-F988DF112D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34650" y="904875"/>
            <a:ext cx="952500" cy="952500"/>
          </a:xfrm>
          <a:prstGeom prst="rect">
            <a:avLst/>
          </a:prstGeom>
        </p:spPr>
      </p:pic>
      <p:sp>
        <p:nvSpPr>
          <p:cNvPr id="2" name="manual-label">
            <a:extLst>
              <a:ext uri="{FF2B5EF4-FFF2-40B4-BE49-F238E27FC236}">
                <a16:creationId xmlns:a16="http://schemas.microsoft.com/office/drawing/2014/main" id="{9245850E-4F3C-4392-A008-0ADC763BD5D9}"/>
              </a:ext>
            </a:extLst>
          </p:cNvPr>
          <p:cNvSpPr>
            <a:spLocks noGrp="1"/>
          </p:cNvSpPr>
          <p:nvPr/>
        </p:nvSpPr>
        <p:spPr>
          <a:xfrm>
            <a:off x="666750" y="2857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财汇通使用手册</a:t>
            </a:r>
          </a:p>
        </p:txBody>
      </p:sp>
      <p:sp>
        <p:nvSpPr>
          <p:cNvPr id="3" name="manual-en">
            <a:extLst>
              <a:ext uri="{FF2B5EF4-FFF2-40B4-BE49-F238E27FC236}">
                <a16:creationId xmlns:a16="http://schemas.microsoft.com/office/drawing/2014/main" id="{45CC1CC2-AB0F-4738-874D-595851AE1957}"/>
              </a:ext>
            </a:extLst>
          </p:cNvPr>
          <p:cNvSpPr>
            <a:spLocks noGrp="1"/>
          </p:cNvSpPr>
          <p:nvPr/>
        </p:nvSpPr>
        <p:spPr>
          <a:xfrm>
            <a:off x="7810500" y="295275"/>
            <a:ext cx="176212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r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USER MANUAL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6B67D8D-3A48-4A2F-B680-B1B6E18A4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952110" y="238125"/>
            <a:ext cx="1565131" cy="333375"/>
          </a:xfrm>
          <a:prstGeom prst="rect">
            <a:avLst/>
          </a:prstGeom>
        </p:spPr>
      </p:pic>
      <p:sp>
        <p:nvSpPr>
          <p:cNvPr id="5" name="section-label">
            <a:extLst>
              <a:ext uri="{FF2B5EF4-FFF2-40B4-BE49-F238E27FC236}">
                <a16:creationId xmlns:a16="http://schemas.microsoft.com/office/drawing/2014/main" id="{681D7A4F-95E3-4373-897F-52963BCE8EA9}"/>
              </a:ext>
            </a:extLst>
          </p:cNvPr>
          <p:cNvSpPr>
            <a:spLocks noGrp="1"/>
          </p:cNvSpPr>
          <p:nvPr/>
        </p:nvSpPr>
        <p:spPr>
          <a:xfrm>
            <a:off x="666750" y="638175"/>
            <a:ext cx="10858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优配uPAL / 06</a:t>
            </a:r>
          </a:p>
        </p:txBody>
      </p:sp>
      <p:sp>
        <p:nvSpPr>
          <p:cNvPr id="6" name="slide-title">
            <a:extLst>
              <a:ext uri="{FF2B5EF4-FFF2-40B4-BE49-F238E27FC236}">
                <a16:creationId xmlns:a16="http://schemas.microsoft.com/office/drawing/2014/main" id="{1F39D854-5624-4BFF-80BB-28D6B691446E}"/>
              </a:ext>
            </a:extLst>
          </p:cNvPr>
          <p:cNvSpPr>
            <a:spLocks noGrp="1"/>
          </p:cNvSpPr>
          <p:nvPr/>
        </p:nvSpPr>
        <p:spPr>
          <a:xfrm>
            <a:off x="666750" y="990600"/>
            <a:ext cx="10858500" cy="561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付款后查询USDT 到账</a:t>
            </a:r>
          </a:p>
        </p:txBody>
      </p:sp>
      <p:sp>
        <p:nvSpPr>
          <p:cNvPr id="7" name="gold-title-rule">
            <a:extLst>
              <a:ext uri="{FF2B5EF4-FFF2-40B4-BE49-F238E27FC236}">
                <a16:creationId xmlns:a16="http://schemas.microsoft.com/office/drawing/2014/main" id="{F6F68F45-6EEA-4FE3-A3D3-9591ECE576AC}"/>
              </a:ext>
            </a:extLst>
          </p:cNvPr>
          <p:cNvSpPr>
            <a:spLocks noGrp="1"/>
          </p:cNvSpPr>
          <p:nvPr/>
        </p:nvSpPr>
        <p:spPr>
          <a:xfrm>
            <a:off x="666750" y="1657350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8" name="lead">
            <a:extLst>
              <a:ext uri="{FF2B5EF4-FFF2-40B4-BE49-F238E27FC236}">
                <a16:creationId xmlns:a16="http://schemas.microsoft.com/office/drawing/2014/main" id="{D29AB1E6-A85C-40B1-8DE8-4E402D936FA7}"/>
              </a:ext>
            </a:extLst>
          </p:cNvPr>
          <p:cNvSpPr>
            <a:spLocks noGrp="1"/>
          </p:cNvSpPr>
          <p:nvPr/>
        </p:nvSpPr>
        <p:spPr>
          <a:xfrm>
            <a:off x="666750" y="1838325"/>
            <a:ext cx="5751575" cy="28616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按收银台提示完成人民币支付，再返回财汇通跟进原订单</a:t>
            </a:r>
            <a:r>
              <a:rPr sz="17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9" name="footer-rule">
            <a:extLst>
              <a:ext uri="{FF2B5EF4-FFF2-40B4-BE49-F238E27FC236}">
                <a16:creationId xmlns:a16="http://schemas.microsoft.com/office/drawing/2014/main" id="{45A88ED8-5627-4128-AD63-2E3F420428C4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9525"/>
          </a:xfrm>
          <a:prstGeom prst="rect">
            <a:avLst/>
          </a:prstGeom>
          <a:solidFill>
            <a:srgbClr val="DCE8EF"/>
          </a:solidFill>
          <a:ln w="0">
            <a:noFill/>
            <a:prstDash val="solid"/>
          </a:ln>
        </p:spPr>
      </p:sp>
      <p:sp>
        <p:nvSpPr>
          <p:cNvPr id="10" name="footer-brand">
            <a:extLst>
              <a:ext uri="{FF2B5EF4-FFF2-40B4-BE49-F238E27FC236}">
                <a16:creationId xmlns:a16="http://schemas.microsoft.com/office/drawing/2014/main" id="{BCCE5AFC-29C7-4DF3-9307-5EFB648E606B}"/>
              </a:ext>
            </a:extLst>
          </p:cNvPr>
          <p:cNvSpPr>
            <a:spLocks noGrp="1"/>
          </p:cNvSpPr>
          <p:nvPr/>
        </p:nvSpPr>
        <p:spPr>
          <a:xfrm>
            <a:off x="666750" y="6591300"/>
            <a:ext cx="3810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财汇通Financial Services</a:t>
            </a:r>
          </a:p>
        </p:txBody>
      </p:sp>
      <p:sp>
        <p:nvSpPr>
          <p:cNvPr id="11" name="folio">
            <a:extLst>
              <a:ext uri="{FF2B5EF4-FFF2-40B4-BE49-F238E27FC236}">
                <a16:creationId xmlns:a16="http://schemas.microsoft.com/office/drawing/2014/main" id="{8385C4B0-A050-4881-AC52-4909E2EBA405}"/>
              </a:ext>
            </a:extLst>
          </p:cNvPr>
          <p:cNvSpPr>
            <a:spLocks noGrp="1"/>
          </p:cNvSpPr>
          <p:nvPr/>
        </p:nvSpPr>
        <p:spPr>
          <a:xfrm>
            <a:off x="11049000" y="6572250"/>
            <a:ext cx="4762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r"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15000"/>
              </a:lnSpc>
              <a:buNone/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en-US" sz="11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7</a:t>
            </a:r>
            <a:endParaRPr sz="1125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12" name="step-surface-0">
            <a:extLst>
              <a:ext uri="{FF2B5EF4-FFF2-40B4-BE49-F238E27FC236}">
                <a16:creationId xmlns:a16="http://schemas.microsoft.com/office/drawing/2014/main" id="{B191831C-BB42-4962-ABD7-91F3AAC9BFE6}"/>
              </a:ext>
            </a:extLst>
          </p:cNvPr>
          <p:cNvSpPr>
            <a:spLocks noGrp="1"/>
          </p:cNvSpPr>
          <p:nvPr/>
        </p:nvSpPr>
        <p:spPr>
          <a:xfrm>
            <a:off x="552450" y="2562225"/>
            <a:ext cx="6553200" cy="952500"/>
          </a:xfrm>
          <a:prstGeom prst="roundRect">
            <a:avLst>
              <a:gd name="adj" fmla="val 8000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13" name="step-number-01">
            <a:extLst>
              <a:ext uri="{FF2B5EF4-FFF2-40B4-BE49-F238E27FC236}">
                <a16:creationId xmlns:a16="http://schemas.microsoft.com/office/drawing/2014/main" id="{EDA85A6A-71B0-4CE5-9FE8-44C5E97227EF}"/>
              </a:ext>
            </a:extLst>
          </p:cNvPr>
          <p:cNvSpPr>
            <a:spLocks noGrp="1"/>
          </p:cNvSpPr>
          <p:nvPr/>
        </p:nvSpPr>
        <p:spPr>
          <a:xfrm>
            <a:off x="666750" y="2707152"/>
            <a:ext cx="5143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14" name="step-01">
            <a:extLst>
              <a:ext uri="{FF2B5EF4-FFF2-40B4-BE49-F238E27FC236}">
                <a16:creationId xmlns:a16="http://schemas.microsoft.com/office/drawing/2014/main" id="{FEF6D590-6119-4023-B564-6ADD19637E0F}"/>
              </a:ext>
            </a:extLst>
          </p:cNvPr>
          <p:cNvSpPr>
            <a:spLocks noGrp="1"/>
          </p:cNvSpPr>
          <p:nvPr/>
        </p:nvSpPr>
        <p:spPr>
          <a:xfrm>
            <a:off x="1295400" y="2726202"/>
            <a:ext cx="5770811" cy="64286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点击前往付款，按当前订单的收银台提示完成人民币支</a:t>
            </a:r>
            <a:endParaRPr sz="1875" b="0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付。</a:t>
            </a:r>
          </a:p>
        </p:txBody>
      </p:sp>
      <p:sp>
        <p:nvSpPr>
          <p:cNvPr id="15" name="step-surface-1">
            <a:extLst>
              <a:ext uri="{FF2B5EF4-FFF2-40B4-BE49-F238E27FC236}">
                <a16:creationId xmlns:a16="http://schemas.microsoft.com/office/drawing/2014/main" id="{B5CE8E48-4C38-48C6-A2BF-C2CF8FD079A5}"/>
              </a:ext>
            </a:extLst>
          </p:cNvPr>
          <p:cNvSpPr>
            <a:spLocks noGrp="1"/>
          </p:cNvSpPr>
          <p:nvPr/>
        </p:nvSpPr>
        <p:spPr>
          <a:xfrm>
            <a:off x="552450" y="3590925"/>
            <a:ext cx="6553200" cy="952500"/>
          </a:xfrm>
          <a:prstGeom prst="roundRect">
            <a:avLst>
              <a:gd name="adj" fmla="val 8000"/>
            </a:avLst>
          </a:prstGeom>
          <a:solidFill>
            <a:srgbClr val="FAF8F5"/>
          </a:solidFill>
          <a:ln w="0">
            <a:noFill/>
            <a:prstDash val="solid"/>
          </a:ln>
        </p:spPr>
      </p:sp>
      <p:sp>
        <p:nvSpPr>
          <p:cNvPr id="16" name="step-number-02">
            <a:extLst>
              <a:ext uri="{FF2B5EF4-FFF2-40B4-BE49-F238E27FC236}">
                <a16:creationId xmlns:a16="http://schemas.microsoft.com/office/drawing/2014/main" id="{D6C9B23E-90CB-460C-BA6B-2ED035166460}"/>
              </a:ext>
            </a:extLst>
          </p:cNvPr>
          <p:cNvSpPr>
            <a:spLocks noGrp="1"/>
          </p:cNvSpPr>
          <p:nvPr/>
        </p:nvSpPr>
        <p:spPr>
          <a:xfrm>
            <a:off x="666750" y="3735852"/>
            <a:ext cx="5143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17" name="step-02">
            <a:extLst>
              <a:ext uri="{FF2B5EF4-FFF2-40B4-BE49-F238E27FC236}">
                <a16:creationId xmlns:a16="http://schemas.microsoft.com/office/drawing/2014/main" id="{EF8DEE01-8AB3-46EC-8CD8-66EA36BA051C}"/>
              </a:ext>
            </a:extLst>
          </p:cNvPr>
          <p:cNvSpPr>
            <a:spLocks noGrp="1"/>
          </p:cNvSpPr>
          <p:nvPr/>
        </p:nvSpPr>
        <p:spPr>
          <a:xfrm>
            <a:off x="1295400" y="3754902"/>
            <a:ext cx="4328108" cy="31104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返回原订单，查看付款确认及发币进度。</a:t>
            </a:r>
          </a:p>
        </p:txBody>
      </p:sp>
      <p:sp>
        <p:nvSpPr>
          <p:cNvPr id="18" name="step-surface-2">
            <a:extLst>
              <a:ext uri="{FF2B5EF4-FFF2-40B4-BE49-F238E27FC236}">
                <a16:creationId xmlns:a16="http://schemas.microsoft.com/office/drawing/2014/main" id="{470309AA-ECEF-4101-9F5D-BDD411A6F9B0}"/>
              </a:ext>
            </a:extLst>
          </p:cNvPr>
          <p:cNvSpPr>
            <a:spLocks noGrp="1"/>
          </p:cNvSpPr>
          <p:nvPr/>
        </p:nvSpPr>
        <p:spPr>
          <a:xfrm>
            <a:off x="552450" y="4619625"/>
            <a:ext cx="6553200" cy="952500"/>
          </a:xfrm>
          <a:prstGeom prst="roundRect">
            <a:avLst>
              <a:gd name="adj" fmla="val 8000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19" name="step-number-03">
            <a:extLst>
              <a:ext uri="{FF2B5EF4-FFF2-40B4-BE49-F238E27FC236}">
                <a16:creationId xmlns:a16="http://schemas.microsoft.com/office/drawing/2014/main" id="{59366EE9-BDEF-4712-9098-59B19AD4C37C}"/>
              </a:ext>
            </a:extLst>
          </p:cNvPr>
          <p:cNvSpPr>
            <a:spLocks noGrp="1"/>
          </p:cNvSpPr>
          <p:nvPr/>
        </p:nvSpPr>
        <p:spPr>
          <a:xfrm>
            <a:off x="666750" y="4764552"/>
            <a:ext cx="5143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20" name="step-03">
            <a:extLst>
              <a:ext uri="{FF2B5EF4-FFF2-40B4-BE49-F238E27FC236}">
                <a16:creationId xmlns:a16="http://schemas.microsoft.com/office/drawing/2014/main" id="{8951A7AE-F5E1-49C9-AFA9-3FB62F7B250A}"/>
              </a:ext>
            </a:extLst>
          </p:cNvPr>
          <p:cNvSpPr>
            <a:spLocks noGrp="1"/>
          </p:cNvSpPr>
          <p:nvPr/>
        </p:nvSpPr>
        <p:spPr>
          <a:xfrm>
            <a:off x="1295400" y="4783602"/>
            <a:ext cx="5770811" cy="64286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发币完成后，在本人钱包核对实际到账情况，保留订单</a:t>
            </a:r>
          </a:p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记录。</a:t>
            </a:r>
          </a:p>
        </p:txBody>
      </p:sp>
      <p:sp>
        <p:nvSpPr>
          <p:cNvPr id="21" name="screenshot-surface">
            <a:extLst>
              <a:ext uri="{FF2B5EF4-FFF2-40B4-BE49-F238E27FC236}">
                <a16:creationId xmlns:a16="http://schemas.microsoft.com/office/drawing/2014/main" id="{0BD46AC7-33E8-4FAB-9883-FD2D840B52F0}"/>
              </a:ext>
            </a:extLst>
          </p:cNvPr>
          <p:cNvSpPr>
            <a:spLocks noGrp="1"/>
          </p:cNvSpPr>
          <p:nvPr/>
        </p:nvSpPr>
        <p:spPr>
          <a:xfrm>
            <a:off x="7429500" y="2381250"/>
            <a:ext cx="4171950" cy="4000500"/>
          </a:xfrm>
          <a:prstGeom prst="roundRect">
            <a:avLst>
              <a:gd name="adj" fmla="val 2381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22" name="screenshot-divider">
            <a:extLst>
              <a:ext uri="{FF2B5EF4-FFF2-40B4-BE49-F238E27FC236}">
                <a16:creationId xmlns:a16="http://schemas.microsoft.com/office/drawing/2014/main" id="{472A56BF-CA21-4185-BD44-BB9369A20CAA}"/>
              </a:ext>
            </a:extLst>
          </p:cNvPr>
          <p:cNvSpPr>
            <a:spLocks noGrp="1"/>
          </p:cNvSpPr>
          <p:nvPr/>
        </p:nvSpPr>
        <p:spPr>
          <a:xfrm>
            <a:off x="7296150" y="2505075"/>
            <a:ext cx="9525" cy="3744000"/>
          </a:xfrm>
          <a:prstGeom prst="rect">
            <a:avLst/>
          </a:prstGeom>
          <a:solidFill>
            <a:srgbClr val="DCE8EF"/>
          </a:solidFill>
          <a:ln w="0">
            <a:noFill/>
            <a:prstDash val="solid"/>
          </a:ln>
        </p:spPr>
      </p:sp>
      <p:sp>
        <p:nvSpPr>
          <p:cNvPr id="23" name="screenshot-caption-0">
            <a:extLst>
              <a:ext uri="{FF2B5EF4-FFF2-40B4-BE49-F238E27FC236}">
                <a16:creationId xmlns:a16="http://schemas.microsoft.com/office/drawing/2014/main" id="{E2A7731B-ED3F-44A8-8185-65246D1DBB5E}"/>
              </a:ext>
            </a:extLst>
          </p:cNvPr>
          <p:cNvSpPr>
            <a:spLocks noGrp="1"/>
          </p:cNvSpPr>
          <p:nvPr/>
        </p:nvSpPr>
        <p:spPr>
          <a:xfrm>
            <a:off x="7486650" y="2419350"/>
            <a:ext cx="19812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13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左</a:t>
            </a:r>
            <a:endParaRPr lang="en-US" sz="1313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13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按收银台提示付款</a:t>
            </a:r>
            <a:endParaRPr sz="1313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F8368EBA-C501-48F0-9CC1-384A8CFC96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7762155" y="2971800"/>
            <a:ext cx="1430189" cy="3095625"/>
          </a:xfrm>
          <a:prstGeom prst="rect">
            <a:avLst/>
          </a:prstGeom>
        </p:spPr>
      </p:pic>
      <p:sp>
        <p:nvSpPr>
          <p:cNvPr id="25" name="screenshot-caption-1">
            <a:extLst>
              <a:ext uri="{FF2B5EF4-FFF2-40B4-BE49-F238E27FC236}">
                <a16:creationId xmlns:a16="http://schemas.microsoft.com/office/drawing/2014/main" id="{4721CA2A-8522-4DA8-AB80-F8F3A97206EE}"/>
              </a:ext>
            </a:extLst>
          </p:cNvPr>
          <p:cNvSpPr>
            <a:spLocks noGrp="1"/>
          </p:cNvSpPr>
          <p:nvPr/>
        </p:nvSpPr>
        <p:spPr>
          <a:xfrm>
            <a:off x="9544050" y="2419350"/>
            <a:ext cx="19812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13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右</a:t>
            </a:r>
            <a:endParaRPr lang="en-US" sz="1313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13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在原订单内跟进发币进度</a:t>
            </a:r>
            <a:endParaRPr sz="1313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D1110DC3-8FDD-45BF-9EF6-1D14430F4F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9866966" y="2973257"/>
            <a:ext cx="1335368" cy="3092711"/>
          </a:xfrm>
          <a:prstGeom prst="rect">
            <a:avLst/>
          </a:prstGeom>
        </p:spPr>
      </p:pic>
      <p:sp>
        <p:nvSpPr>
          <p:cNvPr id="27" name="screen-note">
            <a:extLst>
              <a:ext uri="{FF2B5EF4-FFF2-40B4-BE49-F238E27FC236}">
                <a16:creationId xmlns:a16="http://schemas.microsoft.com/office/drawing/2014/main" id="{442B4882-0CBB-40DE-B1EC-37686B42EEED}"/>
              </a:ext>
            </a:extLst>
          </p:cNvPr>
          <p:cNvSpPr>
            <a:spLocks noGrp="1"/>
          </p:cNvSpPr>
          <p:nvPr/>
        </p:nvSpPr>
        <p:spPr>
          <a:xfrm>
            <a:off x="7486650" y="6143625"/>
            <a:ext cx="40386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088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15000"/>
              </a:lnSpc>
              <a:buNone/>
              <a:defRPr sz="1088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88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产品页面示意</a:t>
            </a:r>
            <a:r>
              <a:rPr lang="en-US" sz="1088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   </a:t>
            </a:r>
            <a:r>
              <a:rPr sz="1088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图中金额和账号为演示数据</a:t>
            </a:r>
            <a:endParaRPr sz="1088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28" name="screen-reminder-surface">
            <a:extLst>
              <a:ext uri="{FF2B5EF4-FFF2-40B4-BE49-F238E27FC236}">
                <a16:creationId xmlns:a16="http://schemas.microsoft.com/office/drawing/2014/main" id="{13532C6D-DA11-4FD3-B5A3-67916F9F9B75}"/>
              </a:ext>
            </a:extLst>
          </p:cNvPr>
          <p:cNvSpPr>
            <a:spLocks noGrp="1"/>
          </p:cNvSpPr>
          <p:nvPr/>
        </p:nvSpPr>
        <p:spPr>
          <a:xfrm>
            <a:off x="552450" y="5648325"/>
            <a:ext cx="6553200" cy="771525"/>
          </a:xfrm>
          <a:prstGeom prst="roundRect">
            <a:avLst>
              <a:gd name="adj" fmla="val 8989"/>
            </a:avLst>
          </a:prstGeom>
          <a:solidFill>
            <a:srgbClr val="F7FAFC"/>
          </a:solidFill>
          <a:ln w="0">
            <a:noFill/>
            <a:prstDash val="solid"/>
          </a:ln>
        </p:spPr>
      </p:sp>
      <p:sp>
        <p:nvSpPr>
          <p:cNvPr id="29" name="reminder-label">
            <a:extLst>
              <a:ext uri="{FF2B5EF4-FFF2-40B4-BE49-F238E27FC236}">
                <a16:creationId xmlns:a16="http://schemas.microsoft.com/office/drawing/2014/main" id="{0BBD2628-EA63-4187-A383-914654B90FDE}"/>
              </a:ext>
            </a:extLst>
          </p:cNvPr>
          <p:cNvSpPr>
            <a:spLocks noGrp="1"/>
          </p:cNvSpPr>
          <p:nvPr/>
        </p:nvSpPr>
        <p:spPr>
          <a:xfrm>
            <a:off x="666750" y="5797365"/>
            <a:ext cx="857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3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3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操作提醒</a:t>
            </a:r>
          </a:p>
        </p:txBody>
      </p:sp>
      <p:sp>
        <p:nvSpPr>
          <p:cNvPr id="30" name="reminder">
            <a:extLst>
              <a:ext uri="{FF2B5EF4-FFF2-40B4-BE49-F238E27FC236}">
                <a16:creationId xmlns:a16="http://schemas.microsoft.com/office/drawing/2014/main" id="{A9F32838-9EF0-452F-B5ED-587291B2061F}"/>
              </a:ext>
            </a:extLst>
          </p:cNvPr>
          <p:cNvSpPr>
            <a:spLocks noGrp="1"/>
          </p:cNvSpPr>
          <p:nvPr/>
        </p:nvSpPr>
        <p:spPr>
          <a:xfrm>
            <a:off x="666750" y="6064065"/>
            <a:ext cx="4810356" cy="21153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付款成功不代表USDT</a:t>
            </a:r>
            <a:r>
              <a:rPr sz="127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275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已到账。等待订单发币完成，不要重复付款</a:t>
            </a:r>
            <a:r>
              <a:rPr sz="127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834690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>
            <a:extLst>
              <a:ext uri="{FF2B5EF4-FFF2-40B4-BE49-F238E27FC236}">
                <a16:creationId xmlns:a16="http://schemas.microsoft.com/office/drawing/2014/main" id="{2C45ED28-07E5-4135-A148-B3CE3275C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34650" y="904875"/>
            <a:ext cx="952500" cy="952500"/>
          </a:xfrm>
          <a:prstGeom prst="rect">
            <a:avLst/>
          </a:prstGeom>
        </p:spPr>
      </p:pic>
      <p:sp>
        <p:nvSpPr>
          <p:cNvPr id="2" name="manual-label">
            <a:extLst>
              <a:ext uri="{FF2B5EF4-FFF2-40B4-BE49-F238E27FC236}">
                <a16:creationId xmlns:a16="http://schemas.microsoft.com/office/drawing/2014/main" id="{A6A578CA-2A08-4141-AC0F-0D64D2AB54BA}"/>
              </a:ext>
            </a:extLst>
          </p:cNvPr>
          <p:cNvSpPr>
            <a:spLocks noGrp="1"/>
          </p:cNvSpPr>
          <p:nvPr/>
        </p:nvSpPr>
        <p:spPr>
          <a:xfrm>
            <a:off x="666750" y="2857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财汇通使用手册</a:t>
            </a:r>
          </a:p>
        </p:txBody>
      </p:sp>
      <p:sp>
        <p:nvSpPr>
          <p:cNvPr id="3" name="manual-en">
            <a:extLst>
              <a:ext uri="{FF2B5EF4-FFF2-40B4-BE49-F238E27FC236}">
                <a16:creationId xmlns:a16="http://schemas.microsoft.com/office/drawing/2014/main" id="{64B8FF42-5E58-494D-858F-79290FA2BB4E}"/>
              </a:ext>
            </a:extLst>
          </p:cNvPr>
          <p:cNvSpPr>
            <a:spLocks noGrp="1"/>
          </p:cNvSpPr>
          <p:nvPr/>
        </p:nvSpPr>
        <p:spPr>
          <a:xfrm>
            <a:off x="7810500" y="295275"/>
            <a:ext cx="176212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r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USER MANUAL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03633B7-4734-442C-924B-64F2E4483E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952110" y="238125"/>
            <a:ext cx="1565131" cy="333375"/>
          </a:xfrm>
          <a:prstGeom prst="rect">
            <a:avLst/>
          </a:prstGeom>
        </p:spPr>
      </p:pic>
      <p:sp>
        <p:nvSpPr>
          <p:cNvPr id="5" name="section-label">
            <a:extLst>
              <a:ext uri="{FF2B5EF4-FFF2-40B4-BE49-F238E27FC236}">
                <a16:creationId xmlns:a16="http://schemas.microsoft.com/office/drawing/2014/main" id="{A07F5F5A-DF29-4AD9-8B07-1A2DA1F9CDDE}"/>
              </a:ext>
            </a:extLst>
          </p:cNvPr>
          <p:cNvSpPr>
            <a:spLocks noGrp="1"/>
          </p:cNvSpPr>
          <p:nvPr/>
        </p:nvSpPr>
        <p:spPr>
          <a:xfrm>
            <a:off x="666750" y="638175"/>
            <a:ext cx="10858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优配uPAL / 07</a:t>
            </a:r>
          </a:p>
        </p:txBody>
      </p:sp>
      <p:sp>
        <p:nvSpPr>
          <p:cNvPr id="6" name="slide-title">
            <a:extLst>
              <a:ext uri="{FF2B5EF4-FFF2-40B4-BE49-F238E27FC236}">
                <a16:creationId xmlns:a16="http://schemas.microsoft.com/office/drawing/2014/main" id="{7561DBBB-5D25-49DC-B224-ED96BC1C7768}"/>
              </a:ext>
            </a:extLst>
          </p:cNvPr>
          <p:cNvSpPr>
            <a:spLocks noGrp="1"/>
          </p:cNvSpPr>
          <p:nvPr/>
        </p:nvSpPr>
        <p:spPr>
          <a:xfrm>
            <a:off x="666750" y="990600"/>
            <a:ext cx="10858500" cy="561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USDT 消费支付</a:t>
            </a:r>
          </a:p>
        </p:txBody>
      </p:sp>
      <p:sp>
        <p:nvSpPr>
          <p:cNvPr id="7" name="gold-title-rule">
            <a:extLst>
              <a:ext uri="{FF2B5EF4-FFF2-40B4-BE49-F238E27FC236}">
                <a16:creationId xmlns:a16="http://schemas.microsoft.com/office/drawing/2014/main" id="{0A70BCA8-6E39-4628-A868-4590722C00AA}"/>
              </a:ext>
            </a:extLst>
          </p:cNvPr>
          <p:cNvSpPr>
            <a:spLocks noGrp="1"/>
          </p:cNvSpPr>
          <p:nvPr/>
        </p:nvSpPr>
        <p:spPr>
          <a:xfrm>
            <a:off x="666750" y="1657350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8" name="lead">
            <a:extLst>
              <a:ext uri="{FF2B5EF4-FFF2-40B4-BE49-F238E27FC236}">
                <a16:creationId xmlns:a16="http://schemas.microsoft.com/office/drawing/2014/main" id="{1FD7A93F-90FC-4C21-B732-35065A682D74}"/>
              </a:ext>
            </a:extLst>
          </p:cNvPr>
          <p:cNvSpPr>
            <a:spLocks noGrp="1"/>
          </p:cNvSpPr>
          <p:nvPr/>
        </p:nvSpPr>
        <p:spPr>
          <a:xfrm>
            <a:off x="666750" y="1838325"/>
            <a:ext cx="5572744" cy="28616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使用本人钱包转出USDT，并由本人收款账户接收人民币</a:t>
            </a:r>
            <a:r>
              <a:rPr sz="17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9" name="footer-rule">
            <a:extLst>
              <a:ext uri="{FF2B5EF4-FFF2-40B4-BE49-F238E27FC236}">
                <a16:creationId xmlns:a16="http://schemas.microsoft.com/office/drawing/2014/main" id="{C96EBD19-47F7-4E8F-B7CA-AB0F6190947C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9525"/>
          </a:xfrm>
          <a:prstGeom prst="rect">
            <a:avLst/>
          </a:prstGeom>
          <a:solidFill>
            <a:srgbClr val="DCE8EF"/>
          </a:solidFill>
          <a:ln w="0">
            <a:noFill/>
            <a:prstDash val="solid"/>
          </a:ln>
        </p:spPr>
      </p:sp>
      <p:sp>
        <p:nvSpPr>
          <p:cNvPr id="10" name="footer-brand">
            <a:extLst>
              <a:ext uri="{FF2B5EF4-FFF2-40B4-BE49-F238E27FC236}">
                <a16:creationId xmlns:a16="http://schemas.microsoft.com/office/drawing/2014/main" id="{34B55BA6-1250-49EC-9CC0-835DAA355ADD}"/>
              </a:ext>
            </a:extLst>
          </p:cNvPr>
          <p:cNvSpPr>
            <a:spLocks noGrp="1"/>
          </p:cNvSpPr>
          <p:nvPr/>
        </p:nvSpPr>
        <p:spPr>
          <a:xfrm>
            <a:off x="666750" y="6591300"/>
            <a:ext cx="3810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财汇通Financial Services</a:t>
            </a:r>
          </a:p>
        </p:txBody>
      </p:sp>
      <p:sp>
        <p:nvSpPr>
          <p:cNvPr id="11" name="folio">
            <a:extLst>
              <a:ext uri="{FF2B5EF4-FFF2-40B4-BE49-F238E27FC236}">
                <a16:creationId xmlns:a16="http://schemas.microsoft.com/office/drawing/2014/main" id="{740905BF-C5E8-495C-B29B-B885E89BE928}"/>
              </a:ext>
            </a:extLst>
          </p:cNvPr>
          <p:cNvSpPr>
            <a:spLocks noGrp="1"/>
          </p:cNvSpPr>
          <p:nvPr/>
        </p:nvSpPr>
        <p:spPr>
          <a:xfrm>
            <a:off x="11049000" y="6572250"/>
            <a:ext cx="4762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r"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15000"/>
              </a:lnSpc>
              <a:buNone/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en-US" sz="11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8</a:t>
            </a:r>
            <a:endParaRPr sz="1125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12" name="flow-header-surface-0">
            <a:extLst>
              <a:ext uri="{FF2B5EF4-FFF2-40B4-BE49-F238E27FC236}">
                <a16:creationId xmlns:a16="http://schemas.microsoft.com/office/drawing/2014/main" id="{87ABF2C7-2B75-476A-86B4-1C6465D2E1C1}"/>
              </a:ext>
            </a:extLst>
          </p:cNvPr>
          <p:cNvSpPr>
            <a:spLocks noGrp="1"/>
          </p:cNvSpPr>
          <p:nvPr/>
        </p:nvSpPr>
        <p:spPr>
          <a:xfrm>
            <a:off x="552450" y="2409825"/>
            <a:ext cx="2609850" cy="1562100"/>
          </a:xfrm>
          <a:prstGeom prst="roundRect">
            <a:avLst>
              <a:gd name="adj" fmla="val 4878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13" name="flow-header-surface-1">
            <a:extLst>
              <a:ext uri="{FF2B5EF4-FFF2-40B4-BE49-F238E27FC236}">
                <a16:creationId xmlns:a16="http://schemas.microsoft.com/office/drawing/2014/main" id="{9C014B21-7A1E-4D1E-BDCE-A357927C3016}"/>
              </a:ext>
            </a:extLst>
          </p:cNvPr>
          <p:cNvSpPr>
            <a:spLocks noGrp="1"/>
          </p:cNvSpPr>
          <p:nvPr/>
        </p:nvSpPr>
        <p:spPr>
          <a:xfrm>
            <a:off x="3333750" y="2409825"/>
            <a:ext cx="2609850" cy="1562100"/>
          </a:xfrm>
          <a:prstGeom prst="roundRect">
            <a:avLst>
              <a:gd name="adj" fmla="val 4878"/>
            </a:avLst>
          </a:prstGeom>
          <a:solidFill>
            <a:srgbClr val="FAF8F5"/>
          </a:solidFill>
          <a:ln w="0">
            <a:noFill/>
            <a:prstDash val="solid"/>
          </a:ln>
        </p:spPr>
      </p:sp>
      <p:sp>
        <p:nvSpPr>
          <p:cNvPr id="14" name="flow-header-surface-2">
            <a:extLst>
              <a:ext uri="{FF2B5EF4-FFF2-40B4-BE49-F238E27FC236}">
                <a16:creationId xmlns:a16="http://schemas.microsoft.com/office/drawing/2014/main" id="{0FF29D65-8A56-49CA-B99E-3F1B6A01B6B9}"/>
              </a:ext>
            </a:extLst>
          </p:cNvPr>
          <p:cNvSpPr>
            <a:spLocks noGrp="1"/>
          </p:cNvSpPr>
          <p:nvPr/>
        </p:nvSpPr>
        <p:spPr>
          <a:xfrm>
            <a:off x="6115050" y="2409825"/>
            <a:ext cx="2609850" cy="1562100"/>
          </a:xfrm>
          <a:prstGeom prst="roundRect">
            <a:avLst>
              <a:gd name="adj" fmla="val 4878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15" name="flow-header-surface-3">
            <a:extLst>
              <a:ext uri="{FF2B5EF4-FFF2-40B4-BE49-F238E27FC236}">
                <a16:creationId xmlns:a16="http://schemas.microsoft.com/office/drawing/2014/main" id="{F8F6152C-D035-4E7E-A64F-B3630E0D10C6}"/>
              </a:ext>
            </a:extLst>
          </p:cNvPr>
          <p:cNvSpPr>
            <a:spLocks noGrp="1"/>
          </p:cNvSpPr>
          <p:nvPr/>
        </p:nvSpPr>
        <p:spPr>
          <a:xfrm>
            <a:off x="8896350" y="2409825"/>
            <a:ext cx="2609850" cy="1562100"/>
          </a:xfrm>
          <a:prstGeom prst="roundRect">
            <a:avLst>
              <a:gd name="adj" fmla="val 4878"/>
            </a:avLst>
          </a:prstGeom>
          <a:solidFill>
            <a:srgbClr val="FAF8F5"/>
          </a:solidFill>
          <a:ln w="0">
            <a:noFill/>
            <a:prstDash val="solid"/>
          </a:ln>
        </p:spPr>
      </p:sp>
      <p:sp>
        <p:nvSpPr>
          <p:cNvPr id="16" name="diagram-label">
            <a:extLst>
              <a:ext uri="{FF2B5EF4-FFF2-40B4-BE49-F238E27FC236}">
                <a16:creationId xmlns:a16="http://schemas.microsoft.com/office/drawing/2014/main" id="{D74567E9-72F8-4E9D-8435-951C03F7C5B4}"/>
              </a:ext>
            </a:extLst>
          </p:cNvPr>
          <p:cNvSpPr>
            <a:spLocks noGrp="1"/>
          </p:cNvSpPr>
          <p:nvPr/>
        </p:nvSpPr>
        <p:spPr>
          <a:xfrm>
            <a:off x="666750" y="2157381"/>
            <a:ext cx="20955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操作流程示意</a:t>
            </a:r>
            <a:endParaRPr sz="1200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17" name="diagram-number-0">
            <a:extLst>
              <a:ext uri="{FF2B5EF4-FFF2-40B4-BE49-F238E27FC236}">
                <a16:creationId xmlns:a16="http://schemas.microsoft.com/office/drawing/2014/main" id="{0436049B-5FB8-4568-B4C6-2B0028EEF57C}"/>
              </a:ext>
            </a:extLst>
          </p:cNvPr>
          <p:cNvSpPr>
            <a:spLocks noGrp="1"/>
          </p:cNvSpPr>
          <p:nvPr/>
        </p:nvSpPr>
        <p:spPr>
          <a:xfrm>
            <a:off x="666750" y="2552700"/>
            <a:ext cx="25146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18" name="diagram-arrow-0">
            <a:extLst>
              <a:ext uri="{FF2B5EF4-FFF2-40B4-BE49-F238E27FC236}">
                <a16:creationId xmlns:a16="http://schemas.microsoft.com/office/drawing/2014/main" id="{BA59F07B-9330-46FE-8F9B-1E56B2C45249}"/>
              </a:ext>
            </a:extLst>
          </p:cNvPr>
          <p:cNvSpPr>
            <a:spLocks noGrp="1"/>
          </p:cNvSpPr>
          <p:nvPr/>
        </p:nvSpPr>
        <p:spPr>
          <a:xfrm>
            <a:off x="3009900" y="2695575"/>
            <a:ext cx="323850" cy="95250"/>
          </a:xfrm>
          <a:prstGeom prst="rightArrow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19" name="diagram-heading-0">
            <a:extLst>
              <a:ext uri="{FF2B5EF4-FFF2-40B4-BE49-F238E27FC236}">
                <a16:creationId xmlns:a16="http://schemas.microsoft.com/office/drawing/2014/main" id="{001D8F3A-8379-4817-A281-CF80F297B1DE}"/>
              </a:ext>
            </a:extLst>
          </p:cNvPr>
          <p:cNvSpPr>
            <a:spLocks noGrp="1"/>
          </p:cNvSpPr>
          <p:nvPr/>
        </p:nvSpPr>
        <p:spPr>
          <a:xfrm>
            <a:off x="666750" y="3048000"/>
            <a:ext cx="2514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填写收款信息</a:t>
            </a:r>
          </a:p>
        </p:txBody>
      </p:sp>
      <p:sp>
        <p:nvSpPr>
          <p:cNvPr id="20" name="diagram-detail-0">
            <a:extLst>
              <a:ext uri="{FF2B5EF4-FFF2-40B4-BE49-F238E27FC236}">
                <a16:creationId xmlns:a16="http://schemas.microsoft.com/office/drawing/2014/main" id="{CEA369E7-64A0-4390-A460-774311099D7B}"/>
              </a:ext>
            </a:extLst>
          </p:cNvPr>
          <p:cNvSpPr>
            <a:spLocks noGrp="1"/>
          </p:cNvSpPr>
          <p:nvPr/>
        </p:nvSpPr>
        <p:spPr>
          <a:xfrm>
            <a:off x="666750" y="3514725"/>
            <a:ext cx="25146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本人账户和消费数量</a:t>
            </a:r>
          </a:p>
        </p:txBody>
      </p:sp>
      <p:sp>
        <p:nvSpPr>
          <p:cNvPr id="21" name="diagram-number-1">
            <a:extLst>
              <a:ext uri="{FF2B5EF4-FFF2-40B4-BE49-F238E27FC236}">
                <a16:creationId xmlns:a16="http://schemas.microsoft.com/office/drawing/2014/main" id="{CB031E68-4E7C-4B41-B685-E70766F0AD23}"/>
              </a:ext>
            </a:extLst>
          </p:cNvPr>
          <p:cNvSpPr>
            <a:spLocks noGrp="1"/>
          </p:cNvSpPr>
          <p:nvPr/>
        </p:nvSpPr>
        <p:spPr>
          <a:xfrm>
            <a:off x="3448050" y="2552700"/>
            <a:ext cx="25146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22" name="diagram-arrow-1">
            <a:extLst>
              <a:ext uri="{FF2B5EF4-FFF2-40B4-BE49-F238E27FC236}">
                <a16:creationId xmlns:a16="http://schemas.microsoft.com/office/drawing/2014/main" id="{85B21FE0-0B39-40F3-A2E9-6A5BEAF343B2}"/>
              </a:ext>
            </a:extLst>
          </p:cNvPr>
          <p:cNvSpPr>
            <a:spLocks noGrp="1"/>
          </p:cNvSpPr>
          <p:nvPr/>
        </p:nvSpPr>
        <p:spPr>
          <a:xfrm>
            <a:off x="5791200" y="2695575"/>
            <a:ext cx="323850" cy="95250"/>
          </a:xfrm>
          <a:prstGeom prst="rightArrow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23" name="diagram-heading-1">
            <a:extLst>
              <a:ext uri="{FF2B5EF4-FFF2-40B4-BE49-F238E27FC236}">
                <a16:creationId xmlns:a16="http://schemas.microsoft.com/office/drawing/2014/main" id="{D3301788-1BA1-4BCC-9EF7-DBDBFB536213}"/>
              </a:ext>
            </a:extLst>
          </p:cNvPr>
          <p:cNvSpPr>
            <a:spLocks noGrp="1"/>
          </p:cNvSpPr>
          <p:nvPr/>
        </p:nvSpPr>
        <p:spPr>
          <a:xfrm>
            <a:off x="3448050" y="3048000"/>
            <a:ext cx="2514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核对交易</a:t>
            </a:r>
          </a:p>
        </p:txBody>
      </p:sp>
      <p:sp>
        <p:nvSpPr>
          <p:cNvPr id="24" name="diagram-detail-1">
            <a:extLst>
              <a:ext uri="{FF2B5EF4-FFF2-40B4-BE49-F238E27FC236}">
                <a16:creationId xmlns:a16="http://schemas.microsoft.com/office/drawing/2014/main" id="{646090CD-59EB-4107-A7B1-B385117A1F3D}"/>
              </a:ext>
            </a:extLst>
          </p:cNvPr>
          <p:cNvSpPr>
            <a:spLocks noGrp="1"/>
          </p:cNvSpPr>
          <p:nvPr/>
        </p:nvSpPr>
        <p:spPr>
          <a:xfrm>
            <a:off x="3448050" y="3514725"/>
            <a:ext cx="25146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数量 费用 预计到账</a:t>
            </a:r>
          </a:p>
        </p:txBody>
      </p:sp>
      <p:sp>
        <p:nvSpPr>
          <p:cNvPr id="25" name="diagram-number-2">
            <a:extLst>
              <a:ext uri="{FF2B5EF4-FFF2-40B4-BE49-F238E27FC236}">
                <a16:creationId xmlns:a16="http://schemas.microsoft.com/office/drawing/2014/main" id="{A94DE71A-DEAF-4C53-A5C5-B86304B86FF4}"/>
              </a:ext>
            </a:extLst>
          </p:cNvPr>
          <p:cNvSpPr>
            <a:spLocks noGrp="1"/>
          </p:cNvSpPr>
          <p:nvPr/>
        </p:nvSpPr>
        <p:spPr>
          <a:xfrm>
            <a:off x="6229350" y="2552700"/>
            <a:ext cx="25146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26" name="diagram-arrow-2">
            <a:extLst>
              <a:ext uri="{FF2B5EF4-FFF2-40B4-BE49-F238E27FC236}">
                <a16:creationId xmlns:a16="http://schemas.microsoft.com/office/drawing/2014/main" id="{436949B7-0D25-42C9-AEC9-575DE52FB420}"/>
              </a:ext>
            </a:extLst>
          </p:cNvPr>
          <p:cNvSpPr>
            <a:spLocks noGrp="1"/>
          </p:cNvSpPr>
          <p:nvPr/>
        </p:nvSpPr>
        <p:spPr>
          <a:xfrm>
            <a:off x="8572500" y="2695575"/>
            <a:ext cx="323850" cy="95250"/>
          </a:xfrm>
          <a:prstGeom prst="rightArrow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27" name="diagram-heading-2">
            <a:extLst>
              <a:ext uri="{FF2B5EF4-FFF2-40B4-BE49-F238E27FC236}">
                <a16:creationId xmlns:a16="http://schemas.microsoft.com/office/drawing/2014/main" id="{6B431A1B-DB23-4EE4-ACA2-F478A0EA046A}"/>
              </a:ext>
            </a:extLst>
          </p:cNvPr>
          <p:cNvSpPr>
            <a:spLocks noGrp="1"/>
          </p:cNvSpPr>
          <p:nvPr/>
        </p:nvSpPr>
        <p:spPr>
          <a:xfrm>
            <a:off x="6229350" y="3048000"/>
            <a:ext cx="2514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按订单转币</a:t>
            </a:r>
          </a:p>
        </p:txBody>
      </p:sp>
      <p:sp>
        <p:nvSpPr>
          <p:cNvPr id="28" name="diagram-detail-2">
            <a:extLst>
              <a:ext uri="{FF2B5EF4-FFF2-40B4-BE49-F238E27FC236}">
                <a16:creationId xmlns:a16="http://schemas.microsoft.com/office/drawing/2014/main" id="{8D539564-C787-41B9-93C6-C2AF639B852B}"/>
              </a:ext>
            </a:extLst>
          </p:cNvPr>
          <p:cNvSpPr>
            <a:spLocks noGrp="1"/>
          </p:cNvSpPr>
          <p:nvPr/>
        </p:nvSpPr>
        <p:spPr>
          <a:xfrm>
            <a:off x="6229350" y="3514725"/>
            <a:ext cx="25146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币种 网络 地址一致</a:t>
            </a:r>
          </a:p>
        </p:txBody>
      </p:sp>
      <p:sp>
        <p:nvSpPr>
          <p:cNvPr id="29" name="diagram-number-3">
            <a:extLst>
              <a:ext uri="{FF2B5EF4-FFF2-40B4-BE49-F238E27FC236}">
                <a16:creationId xmlns:a16="http://schemas.microsoft.com/office/drawing/2014/main" id="{7B989F6D-0C93-467D-BB1F-A43F0A4A72A8}"/>
              </a:ext>
            </a:extLst>
          </p:cNvPr>
          <p:cNvSpPr>
            <a:spLocks noGrp="1"/>
          </p:cNvSpPr>
          <p:nvPr/>
        </p:nvSpPr>
        <p:spPr>
          <a:xfrm>
            <a:off x="9010650" y="2552700"/>
            <a:ext cx="25146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04</a:t>
            </a:r>
          </a:p>
        </p:txBody>
      </p:sp>
      <p:sp>
        <p:nvSpPr>
          <p:cNvPr id="30" name="diagram-heading-3">
            <a:extLst>
              <a:ext uri="{FF2B5EF4-FFF2-40B4-BE49-F238E27FC236}">
                <a16:creationId xmlns:a16="http://schemas.microsoft.com/office/drawing/2014/main" id="{25136DB9-8453-4A4B-A96D-97F5124069C5}"/>
              </a:ext>
            </a:extLst>
          </p:cNvPr>
          <p:cNvSpPr>
            <a:spLocks noGrp="1"/>
          </p:cNvSpPr>
          <p:nvPr/>
        </p:nvSpPr>
        <p:spPr>
          <a:xfrm>
            <a:off x="9010650" y="3048000"/>
            <a:ext cx="2514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核对人民币到账</a:t>
            </a:r>
          </a:p>
        </p:txBody>
      </p:sp>
      <p:sp>
        <p:nvSpPr>
          <p:cNvPr id="31" name="diagram-detail-3">
            <a:extLst>
              <a:ext uri="{FF2B5EF4-FFF2-40B4-BE49-F238E27FC236}">
                <a16:creationId xmlns:a16="http://schemas.microsoft.com/office/drawing/2014/main" id="{78754537-02D7-4137-AF73-E7DD023CA91E}"/>
              </a:ext>
            </a:extLst>
          </p:cNvPr>
          <p:cNvSpPr>
            <a:spLocks noGrp="1"/>
          </p:cNvSpPr>
          <p:nvPr/>
        </p:nvSpPr>
        <p:spPr>
          <a:xfrm>
            <a:off x="9010650" y="3514725"/>
            <a:ext cx="25146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查原订单和本人账户</a:t>
            </a:r>
          </a:p>
        </p:txBody>
      </p:sp>
      <p:sp>
        <p:nvSpPr>
          <p:cNvPr id="32" name="body-step-0">
            <a:extLst>
              <a:ext uri="{FF2B5EF4-FFF2-40B4-BE49-F238E27FC236}">
                <a16:creationId xmlns:a16="http://schemas.microsoft.com/office/drawing/2014/main" id="{699F7980-5021-4993-8909-A09910B748C8}"/>
              </a:ext>
            </a:extLst>
          </p:cNvPr>
          <p:cNvSpPr>
            <a:spLocks noGrp="1"/>
          </p:cNvSpPr>
          <p:nvPr/>
        </p:nvSpPr>
        <p:spPr>
          <a:xfrm>
            <a:off x="666750" y="4143375"/>
            <a:ext cx="2476500" cy="1485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01 </a:t>
            </a:r>
            <a:r>
              <a:rPr lang="en-US"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选择USDT</a:t>
            </a: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消费支付</a:t>
            </a: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，</a:t>
            </a:r>
          </a:p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填写本次消费数量及本人</a:t>
            </a:r>
            <a:endParaRPr sz="1650" b="0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收款账户</a:t>
            </a: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33" name="body-step-1">
            <a:extLst>
              <a:ext uri="{FF2B5EF4-FFF2-40B4-BE49-F238E27FC236}">
                <a16:creationId xmlns:a16="http://schemas.microsoft.com/office/drawing/2014/main" id="{18988986-8FB3-44E3-BCB8-D83C436E1363}"/>
              </a:ext>
            </a:extLst>
          </p:cNvPr>
          <p:cNvSpPr>
            <a:spLocks noGrp="1"/>
          </p:cNvSpPr>
          <p:nvPr/>
        </p:nvSpPr>
        <p:spPr>
          <a:xfrm>
            <a:off x="3448050" y="4143375"/>
            <a:ext cx="2476500" cy="1485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02 </a:t>
            </a:r>
            <a:r>
              <a:rPr lang="en-US"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核对需转出的USDT</a:t>
            </a: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、</a:t>
            </a:r>
          </a:p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费用、预计收到的人民币</a:t>
            </a:r>
            <a:endParaRPr sz="1650" b="0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和收款账户</a:t>
            </a: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34" name="body-step-2">
            <a:extLst>
              <a:ext uri="{FF2B5EF4-FFF2-40B4-BE49-F238E27FC236}">
                <a16:creationId xmlns:a16="http://schemas.microsoft.com/office/drawing/2014/main" id="{E9310BBF-13C3-4E75-A2DC-36699B1078EF}"/>
              </a:ext>
            </a:extLst>
          </p:cNvPr>
          <p:cNvSpPr>
            <a:spLocks noGrp="1"/>
          </p:cNvSpPr>
          <p:nvPr/>
        </p:nvSpPr>
        <p:spPr>
          <a:xfrm>
            <a:off x="6229350" y="4143375"/>
            <a:ext cx="2476500" cy="1485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03 </a:t>
            </a:r>
            <a:r>
              <a:rPr lang="en-US"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按原订单提供的币种</a:t>
            </a: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、</a:t>
            </a:r>
          </a:p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网络和地址，从本人钱包</a:t>
            </a:r>
            <a:endParaRPr sz="1650" b="0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转出USDT</a:t>
            </a: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35" name="body-step-3">
            <a:extLst>
              <a:ext uri="{FF2B5EF4-FFF2-40B4-BE49-F238E27FC236}">
                <a16:creationId xmlns:a16="http://schemas.microsoft.com/office/drawing/2014/main" id="{7FD7E376-EA62-468B-914E-3781E9626F57}"/>
              </a:ext>
            </a:extLst>
          </p:cNvPr>
          <p:cNvSpPr>
            <a:spLocks noGrp="1"/>
          </p:cNvSpPr>
          <p:nvPr/>
        </p:nvSpPr>
        <p:spPr>
          <a:xfrm>
            <a:off x="9010650" y="4143375"/>
            <a:ext cx="2476500" cy="1485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04 </a:t>
            </a:r>
            <a:r>
              <a:rPr lang="en-US"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返回原订单查看收币确</a:t>
            </a:r>
            <a:endParaRPr sz="1650" b="0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认和人民币付款进度，在</a:t>
            </a:r>
            <a:endParaRPr sz="1650" b="0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本人收款账户核对实际到</a:t>
            </a:r>
            <a:endParaRPr sz="1650" b="0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账金额</a:t>
            </a: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36" name="diagram-footer">
            <a:extLst>
              <a:ext uri="{FF2B5EF4-FFF2-40B4-BE49-F238E27FC236}">
                <a16:creationId xmlns:a16="http://schemas.microsoft.com/office/drawing/2014/main" id="{34577B01-2E32-4A59-BFB7-79EBE60A666D}"/>
              </a:ext>
            </a:extLst>
          </p:cNvPr>
          <p:cNvSpPr>
            <a:spLocks noGrp="1"/>
          </p:cNvSpPr>
          <p:nvPr/>
        </p:nvSpPr>
        <p:spPr>
          <a:xfrm>
            <a:off x="666750" y="5622013"/>
            <a:ext cx="10858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按页面实际要求办理</a:t>
            </a:r>
            <a:r>
              <a:rPr sz="1200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200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完成后及时查看原记录</a:t>
            </a:r>
            <a:endParaRPr sz="1200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37" name="reminder-background">
            <a:extLst>
              <a:ext uri="{FF2B5EF4-FFF2-40B4-BE49-F238E27FC236}">
                <a16:creationId xmlns:a16="http://schemas.microsoft.com/office/drawing/2014/main" id="{7CBE4927-34A0-4DB9-B9D2-3A2598EBE8F2}"/>
              </a:ext>
            </a:extLst>
          </p:cNvPr>
          <p:cNvSpPr>
            <a:spLocks noGrp="1"/>
          </p:cNvSpPr>
          <p:nvPr/>
        </p:nvSpPr>
        <p:spPr>
          <a:xfrm>
            <a:off x="533400" y="5915025"/>
            <a:ext cx="11125200" cy="581025"/>
          </a:xfrm>
          <a:prstGeom prst="roundRect">
            <a:avLst>
              <a:gd name="adj" fmla="val 13115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38" name="reminder-label">
            <a:extLst>
              <a:ext uri="{FF2B5EF4-FFF2-40B4-BE49-F238E27FC236}">
                <a16:creationId xmlns:a16="http://schemas.microsoft.com/office/drawing/2014/main" id="{FE694D50-C2E0-43CD-9307-EA9E85F177EB}"/>
              </a:ext>
            </a:extLst>
          </p:cNvPr>
          <p:cNvSpPr>
            <a:spLocks noGrp="1"/>
          </p:cNvSpPr>
          <p:nvPr/>
        </p:nvSpPr>
        <p:spPr>
          <a:xfrm>
            <a:off x="664499" y="6073076"/>
            <a:ext cx="730969" cy="23634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4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4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25" b="1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操作提醒</a:t>
            </a:r>
            <a:endParaRPr sz="1425" b="1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39" name="reminder">
            <a:extLst>
              <a:ext uri="{FF2B5EF4-FFF2-40B4-BE49-F238E27FC236}">
                <a16:creationId xmlns:a16="http://schemas.microsoft.com/office/drawing/2014/main" id="{B26462DB-617D-4284-9B48-B746E60A84AF}"/>
              </a:ext>
            </a:extLst>
          </p:cNvPr>
          <p:cNvSpPr>
            <a:spLocks noGrp="1"/>
          </p:cNvSpPr>
          <p:nvPr/>
        </p:nvSpPr>
        <p:spPr>
          <a:xfrm>
            <a:off x="1616999" y="6073076"/>
            <a:ext cx="7126951" cy="23634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4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4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25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转账前核对币种、网络和地址。已经转币但尚未到账时，先查询原订单，不要再次转账</a:t>
            </a:r>
            <a:r>
              <a:rPr sz="14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814640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>
            <a:extLst>
              <a:ext uri="{FF2B5EF4-FFF2-40B4-BE49-F238E27FC236}">
                <a16:creationId xmlns:a16="http://schemas.microsoft.com/office/drawing/2014/main" id="{0EDEAA68-0AAD-4608-BE1D-CC19AF823D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34650" y="904875"/>
            <a:ext cx="952500" cy="952500"/>
          </a:xfrm>
          <a:prstGeom prst="rect">
            <a:avLst/>
          </a:prstGeom>
        </p:spPr>
      </p:pic>
      <p:sp>
        <p:nvSpPr>
          <p:cNvPr id="2" name="manual-label">
            <a:extLst>
              <a:ext uri="{FF2B5EF4-FFF2-40B4-BE49-F238E27FC236}">
                <a16:creationId xmlns:a16="http://schemas.microsoft.com/office/drawing/2014/main" id="{2E3A6D45-9494-4158-8143-0C018175EBF2}"/>
              </a:ext>
            </a:extLst>
          </p:cNvPr>
          <p:cNvSpPr>
            <a:spLocks noGrp="1"/>
          </p:cNvSpPr>
          <p:nvPr/>
        </p:nvSpPr>
        <p:spPr>
          <a:xfrm>
            <a:off x="666750" y="2857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财汇通使用手册</a:t>
            </a:r>
          </a:p>
        </p:txBody>
      </p:sp>
      <p:sp>
        <p:nvSpPr>
          <p:cNvPr id="3" name="manual-en">
            <a:extLst>
              <a:ext uri="{FF2B5EF4-FFF2-40B4-BE49-F238E27FC236}">
                <a16:creationId xmlns:a16="http://schemas.microsoft.com/office/drawing/2014/main" id="{BAE786A2-CED7-44C5-9051-065E5E851A52}"/>
              </a:ext>
            </a:extLst>
          </p:cNvPr>
          <p:cNvSpPr>
            <a:spLocks noGrp="1"/>
          </p:cNvSpPr>
          <p:nvPr/>
        </p:nvSpPr>
        <p:spPr>
          <a:xfrm>
            <a:off x="7810500" y="295275"/>
            <a:ext cx="176212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r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USER MANUAL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B3E48C6-DC1D-426E-B8F2-2F19ADFB3E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952110" y="238125"/>
            <a:ext cx="1565131" cy="333375"/>
          </a:xfrm>
          <a:prstGeom prst="rect">
            <a:avLst/>
          </a:prstGeom>
        </p:spPr>
      </p:pic>
      <p:sp>
        <p:nvSpPr>
          <p:cNvPr id="5" name="section-label">
            <a:extLst>
              <a:ext uri="{FF2B5EF4-FFF2-40B4-BE49-F238E27FC236}">
                <a16:creationId xmlns:a16="http://schemas.microsoft.com/office/drawing/2014/main" id="{CB2B85EE-0A94-40F7-A900-D750DCA70CDE}"/>
              </a:ext>
            </a:extLst>
          </p:cNvPr>
          <p:cNvSpPr>
            <a:spLocks noGrp="1"/>
          </p:cNvSpPr>
          <p:nvPr/>
        </p:nvSpPr>
        <p:spPr>
          <a:xfrm>
            <a:off x="666750" y="638175"/>
            <a:ext cx="10858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CFX 消费服务/ 08</a:t>
            </a:r>
          </a:p>
        </p:txBody>
      </p:sp>
      <p:sp>
        <p:nvSpPr>
          <p:cNvPr id="6" name="slide-title">
            <a:extLst>
              <a:ext uri="{FF2B5EF4-FFF2-40B4-BE49-F238E27FC236}">
                <a16:creationId xmlns:a16="http://schemas.microsoft.com/office/drawing/2014/main" id="{289FFA21-C139-427E-89B9-2D6199C0F653}"/>
              </a:ext>
            </a:extLst>
          </p:cNvPr>
          <p:cNvSpPr>
            <a:spLocks noGrp="1"/>
          </p:cNvSpPr>
          <p:nvPr/>
        </p:nvSpPr>
        <p:spPr>
          <a:xfrm>
            <a:off x="666750" y="990600"/>
            <a:ext cx="10858500" cy="561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连接CFX 业务钱包</a:t>
            </a:r>
          </a:p>
        </p:txBody>
      </p:sp>
      <p:sp>
        <p:nvSpPr>
          <p:cNvPr id="7" name="gold-title-rule">
            <a:extLst>
              <a:ext uri="{FF2B5EF4-FFF2-40B4-BE49-F238E27FC236}">
                <a16:creationId xmlns:a16="http://schemas.microsoft.com/office/drawing/2014/main" id="{A5042971-FF67-4577-B555-3DF6C1B97F09}"/>
              </a:ext>
            </a:extLst>
          </p:cNvPr>
          <p:cNvSpPr>
            <a:spLocks noGrp="1"/>
          </p:cNvSpPr>
          <p:nvPr/>
        </p:nvSpPr>
        <p:spPr>
          <a:xfrm>
            <a:off x="666750" y="1657350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8" name="lead">
            <a:extLst>
              <a:ext uri="{FF2B5EF4-FFF2-40B4-BE49-F238E27FC236}">
                <a16:creationId xmlns:a16="http://schemas.microsoft.com/office/drawing/2014/main" id="{24ECD20B-02BA-47A6-B8BB-52923C824870}"/>
              </a:ext>
            </a:extLst>
          </p:cNvPr>
          <p:cNvSpPr>
            <a:spLocks noGrp="1"/>
          </p:cNvSpPr>
          <p:nvPr/>
        </p:nvSpPr>
        <p:spPr>
          <a:xfrm>
            <a:off x="666750" y="1838325"/>
            <a:ext cx="10858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进入CFX</a:t>
            </a:r>
            <a:r>
              <a:rPr sz="17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725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服务，连接业务钱包，并按该服务要求完成本人身份和支付宝资料核验</a:t>
            </a:r>
            <a:r>
              <a:rPr sz="17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9" name="footer-rule">
            <a:extLst>
              <a:ext uri="{FF2B5EF4-FFF2-40B4-BE49-F238E27FC236}">
                <a16:creationId xmlns:a16="http://schemas.microsoft.com/office/drawing/2014/main" id="{4A348CE7-8CD5-418A-9731-2AA5568CEE28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9525"/>
          </a:xfrm>
          <a:prstGeom prst="rect">
            <a:avLst/>
          </a:prstGeom>
          <a:solidFill>
            <a:srgbClr val="DCE8EF"/>
          </a:solidFill>
          <a:ln w="0">
            <a:noFill/>
            <a:prstDash val="solid"/>
          </a:ln>
        </p:spPr>
      </p:sp>
      <p:sp>
        <p:nvSpPr>
          <p:cNvPr id="10" name="footer-brand">
            <a:extLst>
              <a:ext uri="{FF2B5EF4-FFF2-40B4-BE49-F238E27FC236}">
                <a16:creationId xmlns:a16="http://schemas.microsoft.com/office/drawing/2014/main" id="{B4DE38A8-B19D-453C-8109-559CDBA69FF5}"/>
              </a:ext>
            </a:extLst>
          </p:cNvPr>
          <p:cNvSpPr>
            <a:spLocks noGrp="1"/>
          </p:cNvSpPr>
          <p:nvPr/>
        </p:nvSpPr>
        <p:spPr>
          <a:xfrm>
            <a:off x="666750" y="6591300"/>
            <a:ext cx="3810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财汇通Financial Services</a:t>
            </a:r>
          </a:p>
        </p:txBody>
      </p:sp>
      <p:sp>
        <p:nvSpPr>
          <p:cNvPr id="11" name="folio">
            <a:extLst>
              <a:ext uri="{FF2B5EF4-FFF2-40B4-BE49-F238E27FC236}">
                <a16:creationId xmlns:a16="http://schemas.microsoft.com/office/drawing/2014/main" id="{8E61FB91-6644-4197-8D30-F6C9EBDB9F17}"/>
              </a:ext>
            </a:extLst>
          </p:cNvPr>
          <p:cNvSpPr>
            <a:spLocks noGrp="1"/>
          </p:cNvSpPr>
          <p:nvPr/>
        </p:nvSpPr>
        <p:spPr>
          <a:xfrm>
            <a:off x="11049000" y="6572250"/>
            <a:ext cx="4762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r"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15000"/>
              </a:lnSpc>
              <a:buNone/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en-US" sz="11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9</a:t>
            </a:r>
            <a:endParaRPr sz="1125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12" name="step-surface-0">
            <a:extLst>
              <a:ext uri="{FF2B5EF4-FFF2-40B4-BE49-F238E27FC236}">
                <a16:creationId xmlns:a16="http://schemas.microsoft.com/office/drawing/2014/main" id="{2C5D1D53-BD75-436C-AB29-801D50E30DA1}"/>
              </a:ext>
            </a:extLst>
          </p:cNvPr>
          <p:cNvSpPr>
            <a:spLocks noGrp="1"/>
          </p:cNvSpPr>
          <p:nvPr/>
        </p:nvSpPr>
        <p:spPr>
          <a:xfrm>
            <a:off x="552450" y="2562225"/>
            <a:ext cx="6553200" cy="952500"/>
          </a:xfrm>
          <a:prstGeom prst="roundRect">
            <a:avLst>
              <a:gd name="adj" fmla="val 8000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13" name="step-number-01">
            <a:extLst>
              <a:ext uri="{FF2B5EF4-FFF2-40B4-BE49-F238E27FC236}">
                <a16:creationId xmlns:a16="http://schemas.microsoft.com/office/drawing/2014/main" id="{13B63ACF-DBA9-437B-BFA8-3EC6C6226CEC}"/>
              </a:ext>
            </a:extLst>
          </p:cNvPr>
          <p:cNvSpPr>
            <a:spLocks noGrp="1"/>
          </p:cNvSpPr>
          <p:nvPr/>
        </p:nvSpPr>
        <p:spPr>
          <a:xfrm>
            <a:off x="666750" y="2707155"/>
            <a:ext cx="5143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14" name="step-01">
            <a:extLst>
              <a:ext uri="{FF2B5EF4-FFF2-40B4-BE49-F238E27FC236}">
                <a16:creationId xmlns:a16="http://schemas.microsoft.com/office/drawing/2014/main" id="{4722037B-4700-4365-9CBF-07BB622CFD40}"/>
              </a:ext>
            </a:extLst>
          </p:cNvPr>
          <p:cNvSpPr>
            <a:spLocks noGrp="1"/>
          </p:cNvSpPr>
          <p:nvPr/>
        </p:nvSpPr>
        <p:spPr>
          <a:xfrm>
            <a:off x="1295400" y="2726205"/>
            <a:ext cx="5770811" cy="64286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按页面提示连接钱包，确认使用的是本次业务需要的钱</a:t>
            </a:r>
          </a:p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包。</a:t>
            </a:r>
          </a:p>
        </p:txBody>
      </p:sp>
      <p:sp>
        <p:nvSpPr>
          <p:cNvPr id="15" name="step-surface-1">
            <a:extLst>
              <a:ext uri="{FF2B5EF4-FFF2-40B4-BE49-F238E27FC236}">
                <a16:creationId xmlns:a16="http://schemas.microsoft.com/office/drawing/2014/main" id="{3707BC62-6278-4EB2-AF55-069123F98780}"/>
              </a:ext>
            </a:extLst>
          </p:cNvPr>
          <p:cNvSpPr>
            <a:spLocks noGrp="1"/>
          </p:cNvSpPr>
          <p:nvPr/>
        </p:nvSpPr>
        <p:spPr>
          <a:xfrm>
            <a:off x="552450" y="3590925"/>
            <a:ext cx="6553200" cy="952500"/>
          </a:xfrm>
          <a:prstGeom prst="roundRect">
            <a:avLst>
              <a:gd name="adj" fmla="val 8000"/>
            </a:avLst>
          </a:prstGeom>
          <a:solidFill>
            <a:srgbClr val="FAF8F5"/>
          </a:solidFill>
          <a:ln w="0">
            <a:noFill/>
            <a:prstDash val="solid"/>
          </a:ln>
        </p:spPr>
      </p:sp>
      <p:sp>
        <p:nvSpPr>
          <p:cNvPr id="16" name="step-number-02">
            <a:extLst>
              <a:ext uri="{FF2B5EF4-FFF2-40B4-BE49-F238E27FC236}">
                <a16:creationId xmlns:a16="http://schemas.microsoft.com/office/drawing/2014/main" id="{2F7CCA7B-3181-4F59-97CD-503044F9588F}"/>
              </a:ext>
            </a:extLst>
          </p:cNvPr>
          <p:cNvSpPr>
            <a:spLocks noGrp="1"/>
          </p:cNvSpPr>
          <p:nvPr/>
        </p:nvSpPr>
        <p:spPr>
          <a:xfrm>
            <a:off x="666750" y="3735855"/>
            <a:ext cx="5143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17" name="step-02">
            <a:extLst>
              <a:ext uri="{FF2B5EF4-FFF2-40B4-BE49-F238E27FC236}">
                <a16:creationId xmlns:a16="http://schemas.microsoft.com/office/drawing/2014/main" id="{01F8F426-D249-4AE9-815B-A8917D3A1056}"/>
              </a:ext>
            </a:extLst>
          </p:cNvPr>
          <p:cNvSpPr>
            <a:spLocks noGrp="1"/>
          </p:cNvSpPr>
          <p:nvPr/>
        </p:nvSpPr>
        <p:spPr>
          <a:xfrm>
            <a:off x="1295400" y="3754905"/>
            <a:ext cx="5705729" cy="31104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完成CFX 服务要求的实名认证，核对本人支付宝账号。</a:t>
            </a:r>
          </a:p>
        </p:txBody>
      </p:sp>
      <p:sp>
        <p:nvSpPr>
          <p:cNvPr id="18" name="step-surface-2">
            <a:extLst>
              <a:ext uri="{FF2B5EF4-FFF2-40B4-BE49-F238E27FC236}">
                <a16:creationId xmlns:a16="http://schemas.microsoft.com/office/drawing/2014/main" id="{B5BA6DCC-AABA-4B54-8044-97F14F1CCF9D}"/>
              </a:ext>
            </a:extLst>
          </p:cNvPr>
          <p:cNvSpPr>
            <a:spLocks noGrp="1"/>
          </p:cNvSpPr>
          <p:nvPr/>
        </p:nvSpPr>
        <p:spPr>
          <a:xfrm>
            <a:off x="552450" y="4619625"/>
            <a:ext cx="6553200" cy="952500"/>
          </a:xfrm>
          <a:prstGeom prst="roundRect">
            <a:avLst>
              <a:gd name="adj" fmla="val 8000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19" name="step-number-03">
            <a:extLst>
              <a:ext uri="{FF2B5EF4-FFF2-40B4-BE49-F238E27FC236}">
                <a16:creationId xmlns:a16="http://schemas.microsoft.com/office/drawing/2014/main" id="{4F7D99B5-E24D-4141-A343-FCD4FA53FD78}"/>
              </a:ext>
            </a:extLst>
          </p:cNvPr>
          <p:cNvSpPr>
            <a:spLocks noGrp="1"/>
          </p:cNvSpPr>
          <p:nvPr/>
        </p:nvSpPr>
        <p:spPr>
          <a:xfrm>
            <a:off x="666750" y="4764555"/>
            <a:ext cx="5143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20" name="step-03">
            <a:extLst>
              <a:ext uri="{FF2B5EF4-FFF2-40B4-BE49-F238E27FC236}">
                <a16:creationId xmlns:a16="http://schemas.microsoft.com/office/drawing/2014/main" id="{0E095793-FF52-477D-91B3-7D480A86E019}"/>
              </a:ext>
            </a:extLst>
          </p:cNvPr>
          <p:cNvSpPr>
            <a:spLocks noGrp="1"/>
          </p:cNvSpPr>
          <p:nvPr/>
        </p:nvSpPr>
        <p:spPr>
          <a:xfrm>
            <a:off x="1295400" y="4783605"/>
            <a:ext cx="5224828" cy="64286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查看CFX</a:t>
            </a:r>
            <a:r>
              <a:rPr sz="1875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875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页面显示的可用余额，其余额单位显示为</a:t>
            </a:r>
            <a:endParaRPr sz="1875" b="0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USDT0。</a:t>
            </a:r>
          </a:p>
        </p:txBody>
      </p:sp>
      <p:sp>
        <p:nvSpPr>
          <p:cNvPr id="21" name="screenshot-surface">
            <a:extLst>
              <a:ext uri="{FF2B5EF4-FFF2-40B4-BE49-F238E27FC236}">
                <a16:creationId xmlns:a16="http://schemas.microsoft.com/office/drawing/2014/main" id="{3517EFBE-724B-4CF0-98FA-B103B0B5A352}"/>
              </a:ext>
            </a:extLst>
          </p:cNvPr>
          <p:cNvSpPr>
            <a:spLocks noGrp="1"/>
          </p:cNvSpPr>
          <p:nvPr/>
        </p:nvSpPr>
        <p:spPr>
          <a:xfrm>
            <a:off x="7429500" y="2381250"/>
            <a:ext cx="4171950" cy="4000500"/>
          </a:xfrm>
          <a:prstGeom prst="roundRect">
            <a:avLst>
              <a:gd name="adj" fmla="val 2381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22" name="screenshot-divider">
            <a:extLst>
              <a:ext uri="{FF2B5EF4-FFF2-40B4-BE49-F238E27FC236}">
                <a16:creationId xmlns:a16="http://schemas.microsoft.com/office/drawing/2014/main" id="{51F1721A-9692-428D-B0AF-968D5BFF9A8C}"/>
              </a:ext>
            </a:extLst>
          </p:cNvPr>
          <p:cNvSpPr>
            <a:spLocks noGrp="1"/>
          </p:cNvSpPr>
          <p:nvPr/>
        </p:nvSpPr>
        <p:spPr>
          <a:xfrm>
            <a:off x="7296150" y="2505075"/>
            <a:ext cx="9525" cy="3744000"/>
          </a:xfrm>
          <a:prstGeom prst="rect">
            <a:avLst/>
          </a:prstGeom>
          <a:solidFill>
            <a:srgbClr val="DCE8EF"/>
          </a:solidFill>
          <a:ln w="0">
            <a:noFill/>
            <a:prstDash val="solid"/>
          </a:ln>
        </p:spPr>
      </p:sp>
      <p:sp>
        <p:nvSpPr>
          <p:cNvPr id="23" name="screenshot-caption-0">
            <a:extLst>
              <a:ext uri="{FF2B5EF4-FFF2-40B4-BE49-F238E27FC236}">
                <a16:creationId xmlns:a16="http://schemas.microsoft.com/office/drawing/2014/main" id="{578D533B-43CB-403E-8618-C6C823390873}"/>
              </a:ext>
            </a:extLst>
          </p:cNvPr>
          <p:cNvSpPr>
            <a:spLocks noGrp="1"/>
          </p:cNvSpPr>
          <p:nvPr/>
        </p:nvSpPr>
        <p:spPr>
          <a:xfrm>
            <a:off x="7486650" y="2419350"/>
            <a:ext cx="19812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13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左</a:t>
            </a:r>
            <a:endParaRPr lang="en-US" sz="1313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13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进入CFX</a:t>
            </a:r>
            <a:r>
              <a:rPr sz="1313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313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消费服务</a:t>
            </a:r>
            <a:endParaRPr sz="1313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BC3CF5EF-DAEA-4F30-A36F-E90CFEBD69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7803304" y="2974207"/>
            <a:ext cx="1347893" cy="3090811"/>
          </a:xfrm>
          <a:prstGeom prst="rect">
            <a:avLst/>
          </a:prstGeom>
        </p:spPr>
      </p:pic>
      <p:sp>
        <p:nvSpPr>
          <p:cNvPr id="25" name="screenshot-caption-1">
            <a:extLst>
              <a:ext uri="{FF2B5EF4-FFF2-40B4-BE49-F238E27FC236}">
                <a16:creationId xmlns:a16="http://schemas.microsoft.com/office/drawing/2014/main" id="{87317E3F-B78B-4D85-B096-E3CE6D38BB63}"/>
              </a:ext>
            </a:extLst>
          </p:cNvPr>
          <p:cNvSpPr>
            <a:spLocks noGrp="1"/>
          </p:cNvSpPr>
          <p:nvPr/>
        </p:nvSpPr>
        <p:spPr>
          <a:xfrm>
            <a:off x="9544050" y="2419350"/>
            <a:ext cx="19812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13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右</a:t>
            </a:r>
            <a:endParaRPr lang="en-US" sz="1313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13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确认连接的业务钱包</a:t>
            </a:r>
            <a:endParaRPr sz="1313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83C83F29-8670-4C85-82B0-9B09254062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9819555" y="2971800"/>
            <a:ext cx="1430189" cy="3095625"/>
          </a:xfrm>
          <a:prstGeom prst="rect">
            <a:avLst/>
          </a:prstGeom>
        </p:spPr>
      </p:pic>
      <p:sp>
        <p:nvSpPr>
          <p:cNvPr id="27" name="screen-note">
            <a:extLst>
              <a:ext uri="{FF2B5EF4-FFF2-40B4-BE49-F238E27FC236}">
                <a16:creationId xmlns:a16="http://schemas.microsoft.com/office/drawing/2014/main" id="{770773A1-5D2D-4BCE-AEE2-A58B1E05C59E}"/>
              </a:ext>
            </a:extLst>
          </p:cNvPr>
          <p:cNvSpPr>
            <a:spLocks noGrp="1"/>
          </p:cNvSpPr>
          <p:nvPr/>
        </p:nvSpPr>
        <p:spPr>
          <a:xfrm>
            <a:off x="7486650" y="6143625"/>
            <a:ext cx="40386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088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15000"/>
              </a:lnSpc>
              <a:buNone/>
              <a:defRPr sz="1088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88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产品页面示意</a:t>
            </a:r>
            <a:r>
              <a:rPr lang="en-US" sz="1088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   </a:t>
            </a:r>
            <a:r>
              <a:rPr sz="1088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图中金额和账号为演示数据</a:t>
            </a:r>
            <a:endParaRPr sz="1088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28" name="screen-reminder-surface">
            <a:extLst>
              <a:ext uri="{FF2B5EF4-FFF2-40B4-BE49-F238E27FC236}">
                <a16:creationId xmlns:a16="http://schemas.microsoft.com/office/drawing/2014/main" id="{68F8C9F5-4745-49B1-8BDA-CC1FF3ABAD25}"/>
              </a:ext>
            </a:extLst>
          </p:cNvPr>
          <p:cNvSpPr>
            <a:spLocks noGrp="1"/>
          </p:cNvSpPr>
          <p:nvPr/>
        </p:nvSpPr>
        <p:spPr>
          <a:xfrm>
            <a:off x="552450" y="5648325"/>
            <a:ext cx="6553200" cy="771525"/>
          </a:xfrm>
          <a:prstGeom prst="roundRect">
            <a:avLst>
              <a:gd name="adj" fmla="val 8989"/>
            </a:avLst>
          </a:prstGeom>
          <a:solidFill>
            <a:srgbClr val="F7FAFC"/>
          </a:solidFill>
          <a:ln w="0">
            <a:noFill/>
            <a:prstDash val="solid"/>
          </a:ln>
        </p:spPr>
      </p:sp>
      <p:sp>
        <p:nvSpPr>
          <p:cNvPr id="29" name="reminder-label">
            <a:extLst>
              <a:ext uri="{FF2B5EF4-FFF2-40B4-BE49-F238E27FC236}">
                <a16:creationId xmlns:a16="http://schemas.microsoft.com/office/drawing/2014/main" id="{DC037784-E7EF-4252-A94E-A8CFA110E237}"/>
              </a:ext>
            </a:extLst>
          </p:cNvPr>
          <p:cNvSpPr>
            <a:spLocks noGrp="1"/>
          </p:cNvSpPr>
          <p:nvPr/>
        </p:nvSpPr>
        <p:spPr>
          <a:xfrm>
            <a:off x="665805" y="5798318"/>
            <a:ext cx="857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3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3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操作提醒</a:t>
            </a:r>
          </a:p>
        </p:txBody>
      </p:sp>
      <p:sp>
        <p:nvSpPr>
          <p:cNvPr id="30" name="reminder">
            <a:extLst>
              <a:ext uri="{FF2B5EF4-FFF2-40B4-BE49-F238E27FC236}">
                <a16:creationId xmlns:a16="http://schemas.microsoft.com/office/drawing/2014/main" id="{B82E7D81-B476-4046-8D03-2FFCCFED537B}"/>
              </a:ext>
            </a:extLst>
          </p:cNvPr>
          <p:cNvSpPr>
            <a:spLocks noGrp="1"/>
          </p:cNvSpPr>
          <p:nvPr/>
        </p:nvSpPr>
        <p:spPr>
          <a:xfrm>
            <a:off x="665805" y="6065018"/>
            <a:ext cx="6400406" cy="21153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钱包里的USDT</a:t>
            </a:r>
            <a:r>
              <a:rPr sz="127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275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与CFX</a:t>
            </a:r>
            <a:r>
              <a:rPr sz="127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275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页面中的可用余额是不同记录。先确认业务余额，再提交消费订单</a:t>
            </a:r>
            <a:r>
              <a:rPr sz="127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873382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>
            <a:extLst>
              <a:ext uri="{FF2B5EF4-FFF2-40B4-BE49-F238E27FC236}">
                <a16:creationId xmlns:a16="http://schemas.microsoft.com/office/drawing/2014/main" id="{1CE0751B-471F-466B-8C66-9F032606A2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34650" y="904875"/>
            <a:ext cx="952500" cy="952500"/>
          </a:xfrm>
          <a:prstGeom prst="rect">
            <a:avLst/>
          </a:prstGeom>
        </p:spPr>
      </p:pic>
      <p:sp>
        <p:nvSpPr>
          <p:cNvPr id="2" name="manual-label">
            <a:extLst>
              <a:ext uri="{FF2B5EF4-FFF2-40B4-BE49-F238E27FC236}">
                <a16:creationId xmlns:a16="http://schemas.microsoft.com/office/drawing/2014/main" id="{3E79ED39-50A3-4D96-AE34-8864AAD1F88B}"/>
              </a:ext>
            </a:extLst>
          </p:cNvPr>
          <p:cNvSpPr>
            <a:spLocks noGrp="1"/>
          </p:cNvSpPr>
          <p:nvPr/>
        </p:nvSpPr>
        <p:spPr>
          <a:xfrm>
            <a:off x="666750" y="2857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财汇通使用手册</a:t>
            </a:r>
          </a:p>
        </p:txBody>
      </p:sp>
      <p:sp>
        <p:nvSpPr>
          <p:cNvPr id="3" name="manual-en">
            <a:extLst>
              <a:ext uri="{FF2B5EF4-FFF2-40B4-BE49-F238E27FC236}">
                <a16:creationId xmlns:a16="http://schemas.microsoft.com/office/drawing/2014/main" id="{4F16730D-78AC-4CB6-B345-189ED1931961}"/>
              </a:ext>
            </a:extLst>
          </p:cNvPr>
          <p:cNvSpPr>
            <a:spLocks noGrp="1"/>
          </p:cNvSpPr>
          <p:nvPr/>
        </p:nvSpPr>
        <p:spPr>
          <a:xfrm>
            <a:off x="7810500" y="295275"/>
            <a:ext cx="176212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r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USER MANUAL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EFFD939-573F-41BF-9C43-B3AF969CE4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952110" y="238125"/>
            <a:ext cx="1565131" cy="333375"/>
          </a:xfrm>
          <a:prstGeom prst="rect">
            <a:avLst/>
          </a:prstGeom>
        </p:spPr>
      </p:pic>
      <p:sp>
        <p:nvSpPr>
          <p:cNvPr id="5" name="section-label">
            <a:extLst>
              <a:ext uri="{FF2B5EF4-FFF2-40B4-BE49-F238E27FC236}">
                <a16:creationId xmlns:a16="http://schemas.microsoft.com/office/drawing/2014/main" id="{5C14544C-2F2C-4CC5-993A-C737C50D666B}"/>
              </a:ext>
            </a:extLst>
          </p:cNvPr>
          <p:cNvSpPr>
            <a:spLocks noGrp="1"/>
          </p:cNvSpPr>
          <p:nvPr/>
        </p:nvSpPr>
        <p:spPr>
          <a:xfrm>
            <a:off x="666750" y="638175"/>
            <a:ext cx="10858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CFX 消费服务/ 09</a:t>
            </a:r>
          </a:p>
        </p:txBody>
      </p:sp>
      <p:sp>
        <p:nvSpPr>
          <p:cNvPr id="6" name="slide-title">
            <a:extLst>
              <a:ext uri="{FF2B5EF4-FFF2-40B4-BE49-F238E27FC236}">
                <a16:creationId xmlns:a16="http://schemas.microsoft.com/office/drawing/2014/main" id="{BF6C926D-2383-4A49-A993-C53AA826D315}"/>
              </a:ext>
            </a:extLst>
          </p:cNvPr>
          <p:cNvSpPr>
            <a:spLocks noGrp="1"/>
          </p:cNvSpPr>
          <p:nvPr/>
        </p:nvSpPr>
        <p:spPr>
          <a:xfrm>
            <a:off x="666750" y="990600"/>
            <a:ext cx="10858500" cy="561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补充CFX 消费余额</a:t>
            </a:r>
          </a:p>
        </p:txBody>
      </p:sp>
      <p:sp>
        <p:nvSpPr>
          <p:cNvPr id="7" name="gold-title-rule">
            <a:extLst>
              <a:ext uri="{FF2B5EF4-FFF2-40B4-BE49-F238E27FC236}">
                <a16:creationId xmlns:a16="http://schemas.microsoft.com/office/drawing/2014/main" id="{D8B7975B-EE26-46FA-B920-144C222C01C7}"/>
              </a:ext>
            </a:extLst>
          </p:cNvPr>
          <p:cNvSpPr>
            <a:spLocks noGrp="1"/>
          </p:cNvSpPr>
          <p:nvPr/>
        </p:nvSpPr>
        <p:spPr>
          <a:xfrm>
            <a:off x="666750" y="1657350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8" name="lead">
            <a:extLst>
              <a:ext uri="{FF2B5EF4-FFF2-40B4-BE49-F238E27FC236}">
                <a16:creationId xmlns:a16="http://schemas.microsoft.com/office/drawing/2014/main" id="{2DB03924-3CEA-45FC-A962-84EFAF7F68B7}"/>
              </a:ext>
            </a:extLst>
          </p:cNvPr>
          <p:cNvSpPr>
            <a:spLocks noGrp="1"/>
          </p:cNvSpPr>
          <p:nvPr/>
        </p:nvSpPr>
        <p:spPr>
          <a:xfrm>
            <a:off x="666750" y="1838325"/>
            <a:ext cx="10858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余额不足时，先按页面要求补充消费余额，等待资金确认入账。</a:t>
            </a:r>
          </a:p>
        </p:txBody>
      </p:sp>
      <p:sp>
        <p:nvSpPr>
          <p:cNvPr id="9" name="footer-rule">
            <a:extLst>
              <a:ext uri="{FF2B5EF4-FFF2-40B4-BE49-F238E27FC236}">
                <a16:creationId xmlns:a16="http://schemas.microsoft.com/office/drawing/2014/main" id="{58B9E0CF-F5AD-40AC-9D84-A775FAEE289E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9525"/>
          </a:xfrm>
          <a:prstGeom prst="rect">
            <a:avLst/>
          </a:prstGeom>
          <a:solidFill>
            <a:srgbClr val="DCE8EF"/>
          </a:solidFill>
          <a:ln w="0">
            <a:noFill/>
            <a:prstDash val="solid"/>
          </a:ln>
        </p:spPr>
      </p:sp>
      <p:sp>
        <p:nvSpPr>
          <p:cNvPr id="10" name="footer-brand">
            <a:extLst>
              <a:ext uri="{FF2B5EF4-FFF2-40B4-BE49-F238E27FC236}">
                <a16:creationId xmlns:a16="http://schemas.microsoft.com/office/drawing/2014/main" id="{08D0B181-339C-4B08-A672-E6A02501675D}"/>
              </a:ext>
            </a:extLst>
          </p:cNvPr>
          <p:cNvSpPr>
            <a:spLocks noGrp="1"/>
          </p:cNvSpPr>
          <p:nvPr/>
        </p:nvSpPr>
        <p:spPr>
          <a:xfrm>
            <a:off x="666750" y="6591300"/>
            <a:ext cx="3810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财汇通Financial Services</a:t>
            </a:r>
          </a:p>
        </p:txBody>
      </p:sp>
      <p:sp>
        <p:nvSpPr>
          <p:cNvPr id="11" name="folio">
            <a:extLst>
              <a:ext uri="{FF2B5EF4-FFF2-40B4-BE49-F238E27FC236}">
                <a16:creationId xmlns:a16="http://schemas.microsoft.com/office/drawing/2014/main" id="{F698547D-1970-410E-BE36-D3A5E4672140}"/>
              </a:ext>
            </a:extLst>
          </p:cNvPr>
          <p:cNvSpPr>
            <a:spLocks noGrp="1"/>
          </p:cNvSpPr>
          <p:nvPr/>
        </p:nvSpPr>
        <p:spPr>
          <a:xfrm>
            <a:off x="11049000" y="6572250"/>
            <a:ext cx="4762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r"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15000"/>
              </a:lnSpc>
              <a:buNone/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en-US" sz="11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10</a:t>
            </a:r>
            <a:endParaRPr sz="1125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12" name="step-surface-0">
            <a:extLst>
              <a:ext uri="{FF2B5EF4-FFF2-40B4-BE49-F238E27FC236}">
                <a16:creationId xmlns:a16="http://schemas.microsoft.com/office/drawing/2014/main" id="{CDA224DB-4F4C-4451-ADC3-FBEC9AE2A956}"/>
              </a:ext>
            </a:extLst>
          </p:cNvPr>
          <p:cNvSpPr>
            <a:spLocks noGrp="1"/>
          </p:cNvSpPr>
          <p:nvPr/>
        </p:nvSpPr>
        <p:spPr>
          <a:xfrm>
            <a:off x="552450" y="2443817"/>
            <a:ext cx="6553200" cy="952500"/>
          </a:xfrm>
          <a:prstGeom prst="roundRect">
            <a:avLst>
              <a:gd name="adj" fmla="val 8000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13" name="step-number-01">
            <a:extLst>
              <a:ext uri="{FF2B5EF4-FFF2-40B4-BE49-F238E27FC236}">
                <a16:creationId xmlns:a16="http://schemas.microsoft.com/office/drawing/2014/main" id="{938F66AB-D306-400F-93C2-356B02B361F7}"/>
              </a:ext>
            </a:extLst>
          </p:cNvPr>
          <p:cNvSpPr>
            <a:spLocks noGrp="1"/>
          </p:cNvSpPr>
          <p:nvPr/>
        </p:nvSpPr>
        <p:spPr>
          <a:xfrm>
            <a:off x="666750" y="2582166"/>
            <a:ext cx="5143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14" name="step-01">
            <a:extLst>
              <a:ext uri="{FF2B5EF4-FFF2-40B4-BE49-F238E27FC236}">
                <a16:creationId xmlns:a16="http://schemas.microsoft.com/office/drawing/2014/main" id="{E222C8FD-0753-49C1-A13A-FC08518AEEF9}"/>
              </a:ext>
            </a:extLst>
          </p:cNvPr>
          <p:cNvSpPr>
            <a:spLocks noGrp="1"/>
          </p:cNvSpPr>
          <p:nvPr/>
        </p:nvSpPr>
        <p:spPr>
          <a:xfrm>
            <a:off x="1295400" y="2601216"/>
            <a:ext cx="5770811" cy="64286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进入消费余额补充页面，核对支持的币种、网络、地址</a:t>
            </a:r>
            <a:endParaRPr sz="1875" b="0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及费用</a:t>
            </a:r>
            <a:r>
              <a:rPr sz="1875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15" name="step-surface-1">
            <a:extLst>
              <a:ext uri="{FF2B5EF4-FFF2-40B4-BE49-F238E27FC236}">
                <a16:creationId xmlns:a16="http://schemas.microsoft.com/office/drawing/2014/main" id="{0A09E1BF-342C-4B28-9FD4-1E736790F102}"/>
              </a:ext>
            </a:extLst>
          </p:cNvPr>
          <p:cNvSpPr>
            <a:spLocks noGrp="1"/>
          </p:cNvSpPr>
          <p:nvPr/>
        </p:nvSpPr>
        <p:spPr>
          <a:xfrm>
            <a:off x="552450" y="3472517"/>
            <a:ext cx="6553200" cy="952500"/>
          </a:xfrm>
          <a:prstGeom prst="roundRect">
            <a:avLst>
              <a:gd name="adj" fmla="val 8000"/>
            </a:avLst>
          </a:prstGeom>
          <a:solidFill>
            <a:srgbClr val="FAF8F5"/>
          </a:solidFill>
          <a:ln w="0">
            <a:noFill/>
            <a:prstDash val="solid"/>
          </a:ln>
        </p:spPr>
      </p:sp>
      <p:sp>
        <p:nvSpPr>
          <p:cNvPr id="16" name="step-number-02">
            <a:extLst>
              <a:ext uri="{FF2B5EF4-FFF2-40B4-BE49-F238E27FC236}">
                <a16:creationId xmlns:a16="http://schemas.microsoft.com/office/drawing/2014/main" id="{EF914A9E-01E2-4834-9DA9-44BCC98170BF}"/>
              </a:ext>
            </a:extLst>
          </p:cNvPr>
          <p:cNvSpPr>
            <a:spLocks noGrp="1"/>
          </p:cNvSpPr>
          <p:nvPr/>
        </p:nvSpPr>
        <p:spPr>
          <a:xfrm>
            <a:off x="666750" y="3610866"/>
            <a:ext cx="5143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17" name="step-02">
            <a:extLst>
              <a:ext uri="{FF2B5EF4-FFF2-40B4-BE49-F238E27FC236}">
                <a16:creationId xmlns:a16="http://schemas.microsoft.com/office/drawing/2014/main" id="{A353E81A-6860-47BC-82B9-F9BC1605FB2A}"/>
              </a:ext>
            </a:extLst>
          </p:cNvPr>
          <p:cNvSpPr>
            <a:spLocks noGrp="1"/>
          </p:cNvSpPr>
          <p:nvPr/>
        </p:nvSpPr>
        <p:spPr>
          <a:xfrm>
            <a:off x="1295400" y="3629916"/>
            <a:ext cx="5049459" cy="31104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按页面提示补充消费余额，保存本次操作记录。</a:t>
            </a:r>
          </a:p>
        </p:txBody>
      </p:sp>
      <p:sp>
        <p:nvSpPr>
          <p:cNvPr id="18" name="step-surface-2">
            <a:extLst>
              <a:ext uri="{FF2B5EF4-FFF2-40B4-BE49-F238E27FC236}">
                <a16:creationId xmlns:a16="http://schemas.microsoft.com/office/drawing/2014/main" id="{9EBB8143-D59A-4FB2-92A8-FFD8D26B64E2}"/>
              </a:ext>
            </a:extLst>
          </p:cNvPr>
          <p:cNvSpPr>
            <a:spLocks noGrp="1"/>
          </p:cNvSpPr>
          <p:nvPr/>
        </p:nvSpPr>
        <p:spPr>
          <a:xfrm>
            <a:off x="552450" y="4501217"/>
            <a:ext cx="6553200" cy="952500"/>
          </a:xfrm>
          <a:prstGeom prst="roundRect">
            <a:avLst>
              <a:gd name="adj" fmla="val 8000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19" name="step-number-03">
            <a:extLst>
              <a:ext uri="{FF2B5EF4-FFF2-40B4-BE49-F238E27FC236}">
                <a16:creationId xmlns:a16="http://schemas.microsoft.com/office/drawing/2014/main" id="{FB3BD085-CF6B-40B6-9031-CDE359EC1EEC}"/>
              </a:ext>
            </a:extLst>
          </p:cNvPr>
          <p:cNvSpPr>
            <a:spLocks noGrp="1"/>
          </p:cNvSpPr>
          <p:nvPr/>
        </p:nvSpPr>
        <p:spPr>
          <a:xfrm>
            <a:off x="666750" y="4639566"/>
            <a:ext cx="5143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20" name="step-03">
            <a:extLst>
              <a:ext uri="{FF2B5EF4-FFF2-40B4-BE49-F238E27FC236}">
                <a16:creationId xmlns:a16="http://schemas.microsoft.com/office/drawing/2014/main" id="{97080CBB-1EFE-4840-AFDA-671A1D9E2BCD}"/>
              </a:ext>
            </a:extLst>
          </p:cNvPr>
          <p:cNvSpPr>
            <a:spLocks noGrp="1"/>
          </p:cNvSpPr>
          <p:nvPr/>
        </p:nvSpPr>
        <p:spPr>
          <a:xfrm>
            <a:off x="1295400" y="4658616"/>
            <a:ext cx="5705729" cy="64286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查看消费资金确认进度，确认资金已计入CFX 可用余额</a:t>
            </a:r>
          </a:p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后，再继续消费。</a:t>
            </a:r>
          </a:p>
        </p:txBody>
      </p:sp>
      <p:sp>
        <p:nvSpPr>
          <p:cNvPr id="21" name="screenshot-surface">
            <a:extLst>
              <a:ext uri="{FF2B5EF4-FFF2-40B4-BE49-F238E27FC236}">
                <a16:creationId xmlns:a16="http://schemas.microsoft.com/office/drawing/2014/main" id="{767A855E-9CCF-4180-A97C-2CA4EBDCE31C}"/>
              </a:ext>
            </a:extLst>
          </p:cNvPr>
          <p:cNvSpPr>
            <a:spLocks noGrp="1"/>
          </p:cNvSpPr>
          <p:nvPr/>
        </p:nvSpPr>
        <p:spPr>
          <a:xfrm>
            <a:off x="7429500" y="2381250"/>
            <a:ext cx="4171950" cy="4000500"/>
          </a:xfrm>
          <a:prstGeom prst="roundRect">
            <a:avLst>
              <a:gd name="adj" fmla="val 2381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22" name="screenshot-divider">
            <a:extLst>
              <a:ext uri="{FF2B5EF4-FFF2-40B4-BE49-F238E27FC236}">
                <a16:creationId xmlns:a16="http://schemas.microsoft.com/office/drawing/2014/main" id="{25C5F9B6-A7D6-48F1-A36F-C1A2DB79D2A6}"/>
              </a:ext>
            </a:extLst>
          </p:cNvPr>
          <p:cNvSpPr>
            <a:spLocks noGrp="1"/>
          </p:cNvSpPr>
          <p:nvPr/>
        </p:nvSpPr>
        <p:spPr>
          <a:xfrm>
            <a:off x="7296150" y="2505075"/>
            <a:ext cx="9525" cy="3744000"/>
          </a:xfrm>
          <a:prstGeom prst="rect">
            <a:avLst/>
          </a:prstGeom>
          <a:solidFill>
            <a:srgbClr val="DCE8EF"/>
          </a:solidFill>
          <a:ln w="0">
            <a:noFill/>
            <a:prstDash val="solid"/>
          </a:ln>
        </p:spPr>
      </p:sp>
      <p:sp>
        <p:nvSpPr>
          <p:cNvPr id="23" name="screenshot-caption-0">
            <a:extLst>
              <a:ext uri="{FF2B5EF4-FFF2-40B4-BE49-F238E27FC236}">
                <a16:creationId xmlns:a16="http://schemas.microsoft.com/office/drawing/2014/main" id="{72CA5D03-F3D1-4CE2-BFD6-D437443482CB}"/>
              </a:ext>
            </a:extLst>
          </p:cNvPr>
          <p:cNvSpPr>
            <a:spLocks noGrp="1"/>
          </p:cNvSpPr>
          <p:nvPr/>
        </p:nvSpPr>
        <p:spPr>
          <a:xfrm>
            <a:off x="7486650" y="2419350"/>
            <a:ext cx="19812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左</a:t>
            </a:r>
            <a:endParaRPr lang="en-US" sz="1200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查看消费余额与补充要求</a:t>
            </a:r>
            <a:endParaRPr sz="1200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800DC042-C0B8-423B-9CD2-4080C43736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7877972" y="2974037"/>
            <a:ext cx="1198555" cy="3091151"/>
          </a:xfrm>
          <a:prstGeom prst="rect">
            <a:avLst/>
          </a:prstGeom>
        </p:spPr>
      </p:pic>
      <p:sp>
        <p:nvSpPr>
          <p:cNvPr id="25" name="screenshot-caption-1">
            <a:extLst>
              <a:ext uri="{FF2B5EF4-FFF2-40B4-BE49-F238E27FC236}">
                <a16:creationId xmlns:a16="http://schemas.microsoft.com/office/drawing/2014/main" id="{BE768A45-7E21-4440-A00B-1327CA273641}"/>
              </a:ext>
            </a:extLst>
          </p:cNvPr>
          <p:cNvSpPr>
            <a:spLocks noGrp="1"/>
          </p:cNvSpPr>
          <p:nvPr/>
        </p:nvSpPr>
        <p:spPr>
          <a:xfrm>
            <a:off x="9544050" y="2419350"/>
            <a:ext cx="19812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右</a:t>
            </a:r>
            <a:endParaRPr lang="en-US" sz="1200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查看消费资金确认和入账进度</a:t>
            </a:r>
            <a:endParaRPr sz="1200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CAF8F76-269A-4D6E-8610-64F3BC1251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9839989" y="2972656"/>
            <a:ext cx="1389322" cy="3093913"/>
          </a:xfrm>
          <a:prstGeom prst="rect">
            <a:avLst/>
          </a:prstGeom>
        </p:spPr>
      </p:pic>
      <p:sp>
        <p:nvSpPr>
          <p:cNvPr id="27" name="screen-note">
            <a:extLst>
              <a:ext uri="{FF2B5EF4-FFF2-40B4-BE49-F238E27FC236}">
                <a16:creationId xmlns:a16="http://schemas.microsoft.com/office/drawing/2014/main" id="{A1E1CDCF-E946-4BA7-AB27-EEB8868D28BB}"/>
              </a:ext>
            </a:extLst>
          </p:cNvPr>
          <p:cNvSpPr>
            <a:spLocks noGrp="1"/>
          </p:cNvSpPr>
          <p:nvPr/>
        </p:nvSpPr>
        <p:spPr>
          <a:xfrm>
            <a:off x="7486650" y="6143625"/>
            <a:ext cx="40386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088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15000"/>
              </a:lnSpc>
              <a:buNone/>
              <a:defRPr sz="1088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88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产品页面示意</a:t>
            </a:r>
            <a:r>
              <a:rPr lang="en-US" sz="1088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   </a:t>
            </a:r>
            <a:r>
              <a:rPr sz="1088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图中金额和账号为演示数据</a:t>
            </a:r>
            <a:endParaRPr sz="1088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28" name="screen-reminder-surface">
            <a:extLst>
              <a:ext uri="{FF2B5EF4-FFF2-40B4-BE49-F238E27FC236}">
                <a16:creationId xmlns:a16="http://schemas.microsoft.com/office/drawing/2014/main" id="{B0C7B09F-E1BC-4154-A984-2099A8B8E09A}"/>
              </a:ext>
            </a:extLst>
          </p:cNvPr>
          <p:cNvSpPr>
            <a:spLocks noGrp="1"/>
          </p:cNvSpPr>
          <p:nvPr/>
        </p:nvSpPr>
        <p:spPr>
          <a:xfrm>
            <a:off x="552450" y="5572125"/>
            <a:ext cx="6553200" cy="847725"/>
          </a:xfrm>
          <a:prstGeom prst="roundRect">
            <a:avLst>
              <a:gd name="adj" fmla="val 8989"/>
            </a:avLst>
          </a:prstGeom>
          <a:solidFill>
            <a:srgbClr val="F7FAFC"/>
          </a:solidFill>
          <a:ln w="0">
            <a:noFill/>
            <a:prstDash val="solid"/>
          </a:ln>
        </p:spPr>
      </p:sp>
      <p:sp>
        <p:nvSpPr>
          <p:cNvPr id="29" name="reminder-label">
            <a:extLst>
              <a:ext uri="{FF2B5EF4-FFF2-40B4-BE49-F238E27FC236}">
                <a16:creationId xmlns:a16="http://schemas.microsoft.com/office/drawing/2014/main" id="{3DC208B5-7469-47E0-B9B5-DBF260BEF51C}"/>
              </a:ext>
            </a:extLst>
          </p:cNvPr>
          <p:cNvSpPr>
            <a:spLocks noGrp="1"/>
          </p:cNvSpPr>
          <p:nvPr/>
        </p:nvSpPr>
        <p:spPr>
          <a:xfrm>
            <a:off x="666750" y="5639484"/>
            <a:ext cx="857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3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3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操作提醒</a:t>
            </a:r>
          </a:p>
        </p:txBody>
      </p:sp>
      <p:sp>
        <p:nvSpPr>
          <p:cNvPr id="30" name="reminder">
            <a:extLst>
              <a:ext uri="{FF2B5EF4-FFF2-40B4-BE49-F238E27FC236}">
                <a16:creationId xmlns:a16="http://schemas.microsoft.com/office/drawing/2014/main" id="{5F4DFE3C-440D-47B5-87A5-76032641F103}"/>
              </a:ext>
            </a:extLst>
          </p:cNvPr>
          <p:cNvSpPr>
            <a:spLocks noGrp="1"/>
          </p:cNvSpPr>
          <p:nvPr/>
        </p:nvSpPr>
        <p:spPr>
          <a:xfrm>
            <a:off x="666750" y="5906184"/>
            <a:ext cx="64293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自己钱包有USDT，不等于CFX</a:t>
            </a:r>
            <a:r>
              <a:rPr sz="127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275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已有可用余额。消费资金确认处理中，先查原记录，不要重</a:t>
            </a:r>
            <a:endParaRPr sz="1275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复转账</a:t>
            </a:r>
            <a:r>
              <a:rPr sz="127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272212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>
            <a:extLst>
              <a:ext uri="{FF2B5EF4-FFF2-40B4-BE49-F238E27FC236}">
                <a16:creationId xmlns:a16="http://schemas.microsoft.com/office/drawing/2014/main" id="{567F9FF6-5C58-4C2F-A0FF-6F797983E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34650" y="904875"/>
            <a:ext cx="952500" cy="952500"/>
          </a:xfrm>
          <a:prstGeom prst="rect">
            <a:avLst/>
          </a:prstGeom>
        </p:spPr>
      </p:pic>
      <p:sp>
        <p:nvSpPr>
          <p:cNvPr id="2" name="manual-label">
            <a:extLst>
              <a:ext uri="{FF2B5EF4-FFF2-40B4-BE49-F238E27FC236}">
                <a16:creationId xmlns:a16="http://schemas.microsoft.com/office/drawing/2014/main" id="{E0B240D4-6856-4B6D-A811-3C58834DBB36}"/>
              </a:ext>
            </a:extLst>
          </p:cNvPr>
          <p:cNvSpPr>
            <a:spLocks noGrp="1"/>
          </p:cNvSpPr>
          <p:nvPr/>
        </p:nvSpPr>
        <p:spPr>
          <a:xfrm>
            <a:off x="666750" y="2857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财汇通使用手册</a:t>
            </a:r>
          </a:p>
        </p:txBody>
      </p:sp>
      <p:sp>
        <p:nvSpPr>
          <p:cNvPr id="3" name="manual-en">
            <a:extLst>
              <a:ext uri="{FF2B5EF4-FFF2-40B4-BE49-F238E27FC236}">
                <a16:creationId xmlns:a16="http://schemas.microsoft.com/office/drawing/2014/main" id="{4F7C94FD-B1CD-4502-A1DD-189F4312BC4E}"/>
              </a:ext>
            </a:extLst>
          </p:cNvPr>
          <p:cNvSpPr>
            <a:spLocks noGrp="1"/>
          </p:cNvSpPr>
          <p:nvPr/>
        </p:nvSpPr>
        <p:spPr>
          <a:xfrm>
            <a:off x="7810500" y="295275"/>
            <a:ext cx="176212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r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USER MANUAL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887CA18-408C-472D-8CF8-9FA529C017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952110" y="238125"/>
            <a:ext cx="1565131" cy="333375"/>
          </a:xfrm>
          <a:prstGeom prst="rect">
            <a:avLst/>
          </a:prstGeom>
        </p:spPr>
      </p:pic>
      <p:sp>
        <p:nvSpPr>
          <p:cNvPr id="5" name="section-label">
            <a:extLst>
              <a:ext uri="{FF2B5EF4-FFF2-40B4-BE49-F238E27FC236}">
                <a16:creationId xmlns:a16="http://schemas.microsoft.com/office/drawing/2014/main" id="{FB7BA9C1-5290-4AA8-9D6E-2F7DD301B38D}"/>
              </a:ext>
            </a:extLst>
          </p:cNvPr>
          <p:cNvSpPr>
            <a:spLocks noGrp="1"/>
          </p:cNvSpPr>
          <p:nvPr/>
        </p:nvSpPr>
        <p:spPr>
          <a:xfrm>
            <a:off x="666750" y="638175"/>
            <a:ext cx="10858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CFX 消费服务/ 10</a:t>
            </a:r>
          </a:p>
        </p:txBody>
      </p:sp>
      <p:sp>
        <p:nvSpPr>
          <p:cNvPr id="6" name="slide-title">
            <a:extLst>
              <a:ext uri="{FF2B5EF4-FFF2-40B4-BE49-F238E27FC236}">
                <a16:creationId xmlns:a16="http://schemas.microsoft.com/office/drawing/2014/main" id="{3ED385C8-2FAD-4884-839A-81A30AAFC7E1}"/>
              </a:ext>
            </a:extLst>
          </p:cNvPr>
          <p:cNvSpPr>
            <a:spLocks noGrp="1"/>
          </p:cNvSpPr>
          <p:nvPr/>
        </p:nvSpPr>
        <p:spPr>
          <a:xfrm>
            <a:off x="666750" y="990600"/>
            <a:ext cx="10858500" cy="561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CFX 消费确认</a:t>
            </a:r>
          </a:p>
        </p:txBody>
      </p:sp>
      <p:sp>
        <p:nvSpPr>
          <p:cNvPr id="7" name="gold-title-rule">
            <a:extLst>
              <a:ext uri="{FF2B5EF4-FFF2-40B4-BE49-F238E27FC236}">
                <a16:creationId xmlns:a16="http://schemas.microsoft.com/office/drawing/2014/main" id="{1DCA3D1F-80F1-45CB-BD66-3950F987CCBC}"/>
              </a:ext>
            </a:extLst>
          </p:cNvPr>
          <p:cNvSpPr>
            <a:spLocks noGrp="1"/>
          </p:cNvSpPr>
          <p:nvPr/>
        </p:nvSpPr>
        <p:spPr>
          <a:xfrm>
            <a:off x="666750" y="1657350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8" name="lead">
            <a:extLst>
              <a:ext uri="{FF2B5EF4-FFF2-40B4-BE49-F238E27FC236}">
                <a16:creationId xmlns:a16="http://schemas.microsoft.com/office/drawing/2014/main" id="{0A912D5E-0038-4F03-A16C-0953B994C3CD}"/>
              </a:ext>
            </a:extLst>
          </p:cNvPr>
          <p:cNvSpPr>
            <a:spLocks noGrp="1"/>
          </p:cNvSpPr>
          <p:nvPr/>
        </p:nvSpPr>
        <p:spPr>
          <a:xfrm>
            <a:off x="666750" y="1838325"/>
            <a:ext cx="10858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在CFX 可用余额确认入账后，填写消费数量并核对本次报价。</a:t>
            </a:r>
          </a:p>
        </p:txBody>
      </p:sp>
      <p:sp>
        <p:nvSpPr>
          <p:cNvPr id="9" name="footer-rule">
            <a:extLst>
              <a:ext uri="{FF2B5EF4-FFF2-40B4-BE49-F238E27FC236}">
                <a16:creationId xmlns:a16="http://schemas.microsoft.com/office/drawing/2014/main" id="{36EB2A54-E13D-4AC0-BAF1-539BD6880E0F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9525"/>
          </a:xfrm>
          <a:prstGeom prst="rect">
            <a:avLst/>
          </a:prstGeom>
          <a:solidFill>
            <a:srgbClr val="DCE8EF"/>
          </a:solidFill>
          <a:ln w="0">
            <a:noFill/>
            <a:prstDash val="solid"/>
          </a:ln>
        </p:spPr>
      </p:sp>
      <p:sp>
        <p:nvSpPr>
          <p:cNvPr id="10" name="footer-brand">
            <a:extLst>
              <a:ext uri="{FF2B5EF4-FFF2-40B4-BE49-F238E27FC236}">
                <a16:creationId xmlns:a16="http://schemas.microsoft.com/office/drawing/2014/main" id="{74B16794-37C0-48CC-8D9F-7B2796F89358}"/>
              </a:ext>
            </a:extLst>
          </p:cNvPr>
          <p:cNvSpPr>
            <a:spLocks noGrp="1"/>
          </p:cNvSpPr>
          <p:nvPr/>
        </p:nvSpPr>
        <p:spPr>
          <a:xfrm>
            <a:off x="666750" y="6591300"/>
            <a:ext cx="3810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财汇通Financial Services</a:t>
            </a:r>
          </a:p>
        </p:txBody>
      </p:sp>
      <p:sp>
        <p:nvSpPr>
          <p:cNvPr id="11" name="folio">
            <a:extLst>
              <a:ext uri="{FF2B5EF4-FFF2-40B4-BE49-F238E27FC236}">
                <a16:creationId xmlns:a16="http://schemas.microsoft.com/office/drawing/2014/main" id="{A19B9E15-3736-45C3-9A8B-313010D6BBAB}"/>
              </a:ext>
            </a:extLst>
          </p:cNvPr>
          <p:cNvSpPr>
            <a:spLocks noGrp="1"/>
          </p:cNvSpPr>
          <p:nvPr/>
        </p:nvSpPr>
        <p:spPr>
          <a:xfrm>
            <a:off x="11049000" y="6572250"/>
            <a:ext cx="4762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r"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15000"/>
              </a:lnSpc>
              <a:buNone/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en-US" sz="11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11</a:t>
            </a:r>
            <a:endParaRPr sz="1125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12" name="step-surface-0">
            <a:extLst>
              <a:ext uri="{FF2B5EF4-FFF2-40B4-BE49-F238E27FC236}">
                <a16:creationId xmlns:a16="http://schemas.microsoft.com/office/drawing/2014/main" id="{4726082C-468F-4DD5-91E8-6759CE8C0EA4}"/>
              </a:ext>
            </a:extLst>
          </p:cNvPr>
          <p:cNvSpPr>
            <a:spLocks noGrp="1"/>
          </p:cNvSpPr>
          <p:nvPr/>
        </p:nvSpPr>
        <p:spPr>
          <a:xfrm>
            <a:off x="552450" y="2381250"/>
            <a:ext cx="6553200" cy="952500"/>
          </a:xfrm>
          <a:prstGeom prst="roundRect">
            <a:avLst>
              <a:gd name="adj" fmla="val 8000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13" name="step-number-01">
            <a:extLst>
              <a:ext uri="{FF2B5EF4-FFF2-40B4-BE49-F238E27FC236}">
                <a16:creationId xmlns:a16="http://schemas.microsoft.com/office/drawing/2014/main" id="{F9F18A65-7B65-42FC-BA86-B778E73314DA}"/>
              </a:ext>
            </a:extLst>
          </p:cNvPr>
          <p:cNvSpPr>
            <a:spLocks noGrp="1"/>
          </p:cNvSpPr>
          <p:nvPr/>
        </p:nvSpPr>
        <p:spPr>
          <a:xfrm>
            <a:off x="666750" y="2663876"/>
            <a:ext cx="5143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14" name="step-01">
            <a:extLst>
              <a:ext uri="{FF2B5EF4-FFF2-40B4-BE49-F238E27FC236}">
                <a16:creationId xmlns:a16="http://schemas.microsoft.com/office/drawing/2014/main" id="{42FEDC7D-D980-414F-AE6B-31CE78F67F70}"/>
              </a:ext>
            </a:extLst>
          </p:cNvPr>
          <p:cNvSpPr>
            <a:spLocks noGrp="1"/>
          </p:cNvSpPr>
          <p:nvPr/>
        </p:nvSpPr>
        <p:spPr>
          <a:xfrm>
            <a:off x="1295400" y="2698853"/>
            <a:ext cx="4568558" cy="31104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输入消费数量，核对页面显示的可用余额</a:t>
            </a:r>
            <a:r>
              <a:rPr sz="1875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15" name="step-surface-1">
            <a:extLst>
              <a:ext uri="{FF2B5EF4-FFF2-40B4-BE49-F238E27FC236}">
                <a16:creationId xmlns:a16="http://schemas.microsoft.com/office/drawing/2014/main" id="{51189ED4-88A9-4C34-BB18-00765E91BE3A}"/>
              </a:ext>
            </a:extLst>
          </p:cNvPr>
          <p:cNvSpPr>
            <a:spLocks noGrp="1"/>
          </p:cNvSpPr>
          <p:nvPr/>
        </p:nvSpPr>
        <p:spPr>
          <a:xfrm>
            <a:off x="552450" y="3409950"/>
            <a:ext cx="6553200" cy="952500"/>
          </a:xfrm>
          <a:prstGeom prst="roundRect">
            <a:avLst>
              <a:gd name="adj" fmla="val 8000"/>
            </a:avLst>
          </a:prstGeom>
          <a:solidFill>
            <a:srgbClr val="FAF8F5"/>
          </a:solidFill>
          <a:ln w="0">
            <a:noFill/>
            <a:prstDash val="solid"/>
          </a:ln>
        </p:spPr>
      </p:sp>
      <p:sp>
        <p:nvSpPr>
          <p:cNvPr id="16" name="step-number-02">
            <a:extLst>
              <a:ext uri="{FF2B5EF4-FFF2-40B4-BE49-F238E27FC236}">
                <a16:creationId xmlns:a16="http://schemas.microsoft.com/office/drawing/2014/main" id="{7CFCA4C2-92A5-46D6-AA94-D29B308829A4}"/>
              </a:ext>
            </a:extLst>
          </p:cNvPr>
          <p:cNvSpPr>
            <a:spLocks noGrp="1"/>
          </p:cNvSpPr>
          <p:nvPr/>
        </p:nvSpPr>
        <p:spPr>
          <a:xfrm>
            <a:off x="666750" y="3687814"/>
            <a:ext cx="5143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17" name="step-02">
            <a:extLst>
              <a:ext uri="{FF2B5EF4-FFF2-40B4-BE49-F238E27FC236}">
                <a16:creationId xmlns:a16="http://schemas.microsoft.com/office/drawing/2014/main" id="{64553F80-2E76-4C0D-821B-218024A09A81}"/>
              </a:ext>
            </a:extLst>
          </p:cNvPr>
          <p:cNvSpPr>
            <a:spLocks noGrp="1"/>
          </p:cNvSpPr>
          <p:nvPr/>
        </p:nvSpPr>
        <p:spPr>
          <a:xfrm>
            <a:off x="1295400" y="3722791"/>
            <a:ext cx="5770811" cy="31104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核对本单费用、预计收到的人民币及本人支付宝账号</a:t>
            </a:r>
            <a:r>
              <a:rPr sz="1875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18" name="step-surface-2">
            <a:extLst>
              <a:ext uri="{FF2B5EF4-FFF2-40B4-BE49-F238E27FC236}">
                <a16:creationId xmlns:a16="http://schemas.microsoft.com/office/drawing/2014/main" id="{E99B40C4-0365-4F68-95DA-93A73FB08777}"/>
              </a:ext>
            </a:extLst>
          </p:cNvPr>
          <p:cNvSpPr>
            <a:spLocks noGrp="1"/>
          </p:cNvSpPr>
          <p:nvPr/>
        </p:nvSpPr>
        <p:spPr>
          <a:xfrm>
            <a:off x="552450" y="4438650"/>
            <a:ext cx="6553200" cy="952500"/>
          </a:xfrm>
          <a:prstGeom prst="roundRect">
            <a:avLst>
              <a:gd name="adj" fmla="val 8000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19" name="step-number-03">
            <a:extLst>
              <a:ext uri="{FF2B5EF4-FFF2-40B4-BE49-F238E27FC236}">
                <a16:creationId xmlns:a16="http://schemas.microsoft.com/office/drawing/2014/main" id="{86A60E70-66C9-4CB9-8CE2-AF74AF786F87}"/>
              </a:ext>
            </a:extLst>
          </p:cNvPr>
          <p:cNvSpPr>
            <a:spLocks noGrp="1"/>
          </p:cNvSpPr>
          <p:nvPr/>
        </p:nvSpPr>
        <p:spPr>
          <a:xfrm>
            <a:off x="666750" y="4730704"/>
            <a:ext cx="5143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20" name="step-03">
            <a:extLst>
              <a:ext uri="{FF2B5EF4-FFF2-40B4-BE49-F238E27FC236}">
                <a16:creationId xmlns:a16="http://schemas.microsoft.com/office/drawing/2014/main" id="{E2301E89-1F63-4806-834A-CA4651F41EC5}"/>
              </a:ext>
            </a:extLst>
          </p:cNvPr>
          <p:cNvSpPr>
            <a:spLocks noGrp="1"/>
          </p:cNvSpPr>
          <p:nvPr/>
        </p:nvSpPr>
        <p:spPr>
          <a:xfrm>
            <a:off x="1295400" y="4765681"/>
            <a:ext cx="5770811" cy="31104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确认无误后提交。报价更新时，重新核对金额和费用</a:t>
            </a:r>
            <a:r>
              <a:rPr sz="1875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21" name="screenshot-surface">
            <a:extLst>
              <a:ext uri="{FF2B5EF4-FFF2-40B4-BE49-F238E27FC236}">
                <a16:creationId xmlns:a16="http://schemas.microsoft.com/office/drawing/2014/main" id="{DB39B19D-7D91-4855-95BA-D9DE39091F4C}"/>
              </a:ext>
            </a:extLst>
          </p:cNvPr>
          <p:cNvSpPr>
            <a:spLocks noGrp="1"/>
          </p:cNvSpPr>
          <p:nvPr/>
        </p:nvSpPr>
        <p:spPr>
          <a:xfrm>
            <a:off x="7429500" y="2381250"/>
            <a:ext cx="4171950" cy="4000500"/>
          </a:xfrm>
          <a:prstGeom prst="roundRect">
            <a:avLst>
              <a:gd name="adj" fmla="val 2381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22" name="screenshot-divider">
            <a:extLst>
              <a:ext uri="{FF2B5EF4-FFF2-40B4-BE49-F238E27FC236}">
                <a16:creationId xmlns:a16="http://schemas.microsoft.com/office/drawing/2014/main" id="{760F82CD-E571-49AE-AE0B-B8228444DE4D}"/>
              </a:ext>
            </a:extLst>
          </p:cNvPr>
          <p:cNvSpPr>
            <a:spLocks noGrp="1"/>
          </p:cNvSpPr>
          <p:nvPr/>
        </p:nvSpPr>
        <p:spPr>
          <a:xfrm>
            <a:off x="7296150" y="2505075"/>
            <a:ext cx="9525" cy="3744000"/>
          </a:xfrm>
          <a:prstGeom prst="rect">
            <a:avLst/>
          </a:prstGeom>
          <a:solidFill>
            <a:srgbClr val="DCE8EF"/>
          </a:solidFill>
          <a:ln w="0">
            <a:noFill/>
            <a:prstDash val="solid"/>
          </a:ln>
        </p:spPr>
      </p:sp>
      <p:sp>
        <p:nvSpPr>
          <p:cNvPr id="23" name="screenshot-caption-0">
            <a:extLst>
              <a:ext uri="{FF2B5EF4-FFF2-40B4-BE49-F238E27FC236}">
                <a16:creationId xmlns:a16="http://schemas.microsoft.com/office/drawing/2014/main" id="{437419B2-6782-4BEB-B310-28BE75567227}"/>
              </a:ext>
            </a:extLst>
          </p:cNvPr>
          <p:cNvSpPr>
            <a:spLocks noGrp="1"/>
          </p:cNvSpPr>
          <p:nvPr/>
        </p:nvSpPr>
        <p:spPr>
          <a:xfrm>
            <a:off x="7486650" y="2419350"/>
            <a:ext cx="19812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13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左</a:t>
            </a:r>
            <a:endParaRPr lang="en-US" sz="1313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13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填写本次消费数量</a:t>
            </a:r>
            <a:endParaRPr sz="1313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387BDEDD-3183-4F67-84CE-2EBF5042FA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7762029" y="2974414"/>
            <a:ext cx="1430443" cy="3090397"/>
          </a:xfrm>
          <a:prstGeom prst="rect">
            <a:avLst/>
          </a:prstGeom>
        </p:spPr>
      </p:pic>
      <p:sp>
        <p:nvSpPr>
          <p:cNvPr id="25" name="screenshot-caption-1">
            <a:extLst>
              <a:ext uri="{FF2B5EF4-FFF2-40B4-BE49-F238E27FC236}">
                <a16:creationId xmlns:a16="http://schemas.microsoft.com/office/drawing/2014/main" id="{1B33F1B3-7304-46EE-A10C-6701D61BEE6E}"/>
              </a:ext>
            </a:extLst>
          </p:cNvPr>
          <p:cNvSpPr>
            <a:spLocks noGrp="1"/>
          </p:cNvSpPr>
          <p:nvPr/>
        </p:nvSpPr>
        <p:spPr>
          <a:xfrm>
            <a:off x="9544050" y="2419350"/>
            <a:ext cx="19812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13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右</a:t>
            </a:r>
            <a:endParaRPr lang="en-US" sz="1313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13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核对费用与本人支付宝</a:t>
            </a:r>
            <a:endParaRPr sz="1313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210EDF67-322F-4F70-B572-D20EB1D4DA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9863381" y="2974227"/>
            <a:ext cx="1342537" cy="3090772"/>
          </a:xfrm>
          <a:prstGeom prst="rect">
            <a:avLst/>
          </a:prstGeom>
        </p:spPr>
      </p:pic>
      <p:sp>
        <p:nvSpPr>
          <p:cNvPr id="27" name="screen-note">
            <a:extLst>
              <a:ext uri="{FF2B5EF4-FFF2-40B4-BE49-F238E27FC236}">
                <a16:creationId xmlns:a16="http://schemas.microsoft.com/office/drawing/2014/main" id="{35CA04B2-000C-4638-A398-8D26F9D738A3}"/>
              </a:ext>
            </a:extLst>
          </p:cNvPr>
          <p:cNvSpPr>
            <a:spLocks noGrp="1"/>
          </p:cNvSpPr>
          <p:nvPr/>
        </p:nvSpPr>
        <p:spPr>
          <a:xfrm>
            <a:off x="7486650" y="6143625"/>
            <a:ext cx="40386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088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15000"/>
              </a:lnSpc>
              <a:buNone/>
              <a:defRPr sz="1088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88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产品页面示意</a:t>
            </a:r>
            <a:r>
              <a:rPr lang="en-US" sz="1088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   </a:t>
            </a:r>
            <a:r>
              <a:rPr sz="1088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图中金额和账号为演示数据</a:t>
            </a:r>
            <a:endParaRPr sz="1088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28" name="screen-reminder-surface">
            <a:extLst>
              <a:ext uri="{FF2B5EF4-FFF2-40B4-BE49-F238E27FC236}">
                <a16:creationId xmlns:a16="http://schemas.microsoft.com/office/drawing/2014/main" id="{8F22FBCA-84C4-418B-BFB7-704A4F528C40}"/>
              </a:ext>
            </a:extLst>
          </p:cNvPr>
          <p:cNvSpPr>
            <a:spLocks noGrp="1"/>
          </p:cNvSpPr>
          <p:nvPr/>
        </p:nvSpPr>
        <p:spPr>
          <a:xfrm>
            <a:off x="552450" y="5495925"/>
            <a:ext cx="6553200" cy="923925"/>
          </a:xfrm>
          <a:prstGeom prst="roundRect">
            <a:avLst>
              <a:gd name="adj" fmla="val 8989"/>
            </a:avLst>
          </a:prstGeom>
          <a:solidFill>
            <a:srgbClr val="F7FAFC"/>
          </a:solidFill>
          <a:ln w="0">
            <a:noFill/>
            <a:prstDash val="solid"/>
          </a:ln>
        </p:spPr>
      </p:sp>
      <p:sp>
        <p:nvSpPr>
          <p:cNvPr id="29" name="reminder-label">
            <a:extLst>
              <a:ext uri="{FF2B5EF4-FFF2-40B4-BE49-F238E27FC236}">
                <a16:creationId xmlns:a16="http://schemas.microsoft.com/office/drawing/2014/main" id="{C3CB657D-A649-4FB9-8CD1-F8450D096C99}"/>
              </a:ext>
            </a:extLst>
          </p:cNvPr>
          <p:cNvSpPr>
            <a:spLocks noGrp="1"/>
          </p:cNvSpPr>
          <p:nvPr/>
        </p:nvSpPr>
        <p:spPr>
          <a:xfrm>
            <a:off x="666750" y="5653087"/>
            <a:ext cx="857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3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3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操作提醒</a:t>
            </a:r>
          </a:p>
        </p:txBody>
      </p:sp>
      <p:sp>
        <p:nvSpPr>
          <p:cNvPr id="30" name="reminder">
            <a:extLst>
              <a:ext uri="{FF2B5EF4-FFF2-40B4-BE49-F238E27FC236}">
                <a16:creationId xmlns:a16="http://schemas.microsoft.com/office/drawing/2014/main" id="{ADCB02EC-FC8A-480D-9FD1-BCFE001E424E}"/>
              </a:ext>
            </a:extLst>
          </p:cNvPr>
          <p:cNvSpPr>
            <a:spLocks noGrp="1"/>
          </p:cNvSpPr>
          <p:nvPr/>
        </p:nvSpPr>
        <p:spPr>
          <a:xfrm>
            <a:off x="666750" y="5919787"/>
            <a:ext cx="6049733" cy="21153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以实际业务页面显示的支持范围、费用和报价为准。图中数据只用于帮助识别字段</a:t>
            </a:r>
            <a:r>
              <a:rPr sz="127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70921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>
            <a:extLst>
              <a:ext uri="{FF2B5EF4-FFF2-40B4-BE49-F238E27FC236}">
                <a16:creationId xmlns:a16="http://schemas.microsoft.com/office/drawing/2014/main" id="{E5E56033-F787-4D55-91F9-35301F2CEC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34650" y="904875"/>
            <a:ext cx="952500" cy="952500"/>
          </a:xfrm>
          <a:prstGeom prst="rect">
            <a:avLst/>
          </a:prstGeom>
        </p:spPr>
      </p:pic>
      <p:sp>
        <p:nvSpPr>
          <p:cNvPr id="2" name="manual-label">
            <a:extLst>
              <a:ext uri="{FF2B5EF4-FFF2-40B4-BE49-F238E27FC236}">
                <a16:creationId xmlns:a16="http://schemas.microsoft.com/office/drawing/2014/main" id="{0ADC2512-4ED5-42F4-B2B2-8CEB89360403}"/>
              </a:ext>
            </a:extLst>
          </p:cNvPr>
          <p:cNvSpPr>
            <a:spLocks noGrp="1"/>
          </p:cNvSpPr>
          <p:nvPr/>
        </p:nvSpPr>
        <p:spPr>
          <a:xfrm>
            <a:off x="666750" y="2857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财汇通使用手册</a:t>
            </a:r>
          </a:p>
        </p:txBody>
      </p:sp>
      <p:sp>
        <p:nvSpPr>
          <p:cNvPr id="3" name="manual-en">
            <a:extLst>
              <a:ext uri="{FF2B5EF4-FFF2-40B4-BE49-F238E27FC236}">
                <a16:creationId xmlns:a16="http://schemas.microsoft.com/office/drawing/2014/main" id="{6CE06F76-84B5-41BB-B717-0D99678BBEAC}"/>
              </a:ext>
            </a:extLst>
          </p:cNvPr>
          <p:cNvSpPr>
            <a:spLocks noGrp="1"/>
          </p:cNvSpPr>
          <p:nvPr/>
        </p:nvSpPr>
        <p:spPr>
          <a:xfrm>
            <a:off x="7810500" y="295275"/>
            <a:ext cx="176212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r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USER MANUAL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3482DAB-838C-416F-87F9-E291AC3ECC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952110" y="238125"/>
            <a:ext cx="1565131" cy="333375"/>
          </a:xfrm>
          <a:prstGeom prst="rect">
            <a:avLst/>
          </a:prstGeom>
        </p:spPr>
      </p:pic>
      <p:sp>
        <p:nvSpPr>
          <p:cNvPr id="5" name="section-label">
            <a:extLst>
              <a:ext uri="{FF2B5EF4-FFF2-40B4-BE49-F238E27FC236}">
                <a16:creationId xmlns:a16="http://schemas.microsoft.com/office/drawing/2014/main" id="{59606537-C913-45A3-A870-57D3CF4A66B7}"/>
              </a:ext>
            </a:extLst>
          </p:cNvPr>
          <p:cNvSpPr>
            <a:spLocks noGrp="1"/>
          </p:cNvSpPr>
          <p:nvPr/>
        </p:nvSpPr>
        <p:spPr>
          <a:xfrm>
            <a:off x="666750" y="638175"/>
            <a:ext cx="10858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CFX 消费服务/ 11</a:t>
            </a:r>
          </a:p>
        </p:txBody>
      </p:sp>
      <p:sp>
        <p:nvSpPr>
          <p:cNvPr id="6" name="slide-title">
            <a:extLst>
              <a:ext uri="{FF2B5EF4-FFF2-40B4-BE49-F238E27FC236}">
                <a16:creationId xmlns:a16="http://schemas.microsoft.com/office/drawing/2014/main" id="{A47E9457-65B9-4711-89CF-2996635EA05D}"/>
              </a:ext>
            </a:extLst>
          </p:cNvPr>
          <p:cNvSpPr>
            <a:spLocks noGrp="1"/>
          </p:cNvSpPr>
          <p:nvPr/>
        </p:nvSpPr>
        <p:spPr>
          <a:xfrm>
            <a:off x="666750" y="990600"/>
            <a:ext cx="10858500" cy="561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查询CFX 订单与收款</a:t>
            </a:r>
          </a:p>
        </p:txBody>
      </p:sp>
      <p:sp>
        <p:nvSpPr>
          <p:cNvPr id="7" name="gold-title-rule">
            <a:extLst>
              <a:ext uri="{FF2B5EF4-FFF2-40B4-BE49-F238E27FC236}">
                <a16:creationId xmlns:a16="http://schemas.microsoft.com/office/drawing/2014/main" id="{3A9F3CA1-EC72-48D5-A3E0-BF8BB07FE250}"/>
              </a:ext>
            </a:extLst>
          </p:cNvPr>
          <p:cNvSpPr>
            <a:spLocks noGrp="1"/>
          </p:cNvSpPr>
          <p:nvPr/>
        </p:nvSpPr>
        <p:spPr>
          <a:xfrm>
            <a:off x="666750" y="1657350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8" name="lead">
            <a:extLst>
              <a:ext uri="{FF2B5EF4-FFF2-40B4-BE49-F238E27FC236}">
                <a16:creationId xmlns:a16="http://schemas.microsoft.com/office/drawing/2014/main" id="{4FC5074F-2539-48F0-A922-8471F340647B}"/>
              </a:ext>
            </a:extLst>
          </p:cNvPr>
          <p:cNvSpPr>
            <a:spLocks noGrp="1"/>
          </p:cNvSpPr>
          <p:nvPr/>
        </p:nvSpPr>
        <p:spPr>
          <a:xfrm>
            <a:off x="666750" y="1838325"/>
            <a:ext cx="10858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提交后通过原订单跟进，再到本人支付宝核对实际到账。</a:t>
            </a:r>
          </a:p>
        </p:txBody>
      </p:sp>
      <p:sp>
        <p:nvSpPr>
          <p:cNvPr id="9" name="footer-rule">
            <a:extLst>
              <a:ext uri="{FF2B5EF4-FFF2-40B4-BE49-F238E27FC236}">
                <a16:creationId xmlns:a16="http://schemas.microsoft.com/office/drawing/2014/main" id="{390532C2-6BA6-4747-BB38-3A8EBF81EDC8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9525"/>
          </a:xfrm>
          <a:prstGeom prst="rect">
            <a:avLst/>
          </a:prstGeom>
          <a:solidFill>
            <a:srgbClr val="DCE8EF"/>
          </a:solidFill>
          <a:ln w="0">
            <a:noFill/>
            <a:prstDash val="solid"/>
          </a:ln>
        </p:spPr>
      </p:sp>
      <p:sp>
        <p:nvSpPr>
          <p:cNvPr id="10" name="footer-brand">
            <a:extLst>
              <a:ext uri="{FF2B5EF4-FFF2-40B4-BE49-F238E27FC236}">
                <a16:creationId xmlns:a16="http://schemas.microsoft.com/office/drawing/2014/main" id="{5E33CBCD-3093-4AB0-A80C-A953EE450FDE}"/>
              </a:ext>
            </a:extLst>
          </p:cNvPr>
          <p:cNvSpPr>
            <a:spLocks noGrp="1"/>
          </p:cNvSpPr>
          <p:nvPr/>
        </p:nvSpPr>
        <p:spPr>
          <a:xfrm>
            <a:off x="666750" y="6591300"/>
            <a:ext cx="3810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财汇通Financial Services</a:t>
            </a:r>
          </a:p>
        </p:txBody>
      </p:sp>
      <p:sp>
        <p:nvSpPr>
          <p:cNvPr id="11" name="folio">
            <a:extLst>
              <a:ext uri="{FF2B5EF4-FFF2-40B4-BE49-F238E27FC236}">
                <a16:creationId xmlns:a16="http://schemas.microsoft.com/office/drawing/2014/main" id="{0A289A23-96E6-40C8-A468-66ACC342914D}"/>
              </a:ext>
            </a:extLst>
          </p:cNvPr>
          <p:cNvSpPr>
            <a:spLocks noGrp="1"/>
          </p:cNvSpPr>
          <p:nvPr/>
        </p:nvSpPr>
        <p:spPr>
          <a:xfrm>
            <a:off x="11049000" y="6572250"/>
            <a:ext cx="4762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r"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15000"/>
              </a:lnSpc>
              <a:buNone/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en-US" sz="11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12</a:t>
            </a:r>
            <a:endParaRPr sz="1125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12" name="step-surface-0">
            <a:extLst>
              <a:ext uri="{FF2B5EF4-FFF2-40B4-BE49-F238E27FC236}">
                <a16:creationId xmlns:a16="http://schemas.microsoft.com/office/drawing/2014/main" id="{D9D280DC-05C6-429E-BB9F-09593BAF3C35}"/>
              </a:ext>
            </a:extLst>
          </p:cNvPr>
          <p:cNvSpPr>
            <a:spLocks noGrp="1"/>
          </p:cNvSpPr>
          <p:nvPr/>
        </p:nvSpPr>
        <p:spPr>
          <a:xfrm>
            <a:off x="552450" y="2390775"/>
            <a:ext cx="6553200" cy="952500"/>
          </a:xfrm>
          <a:prstGeom prst="roundRect">
            <a:avLst>
              <a:gd name="adj" fmla="val 8000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13" name="step-number-01">
            <a:extLst>
              <a:ext uri="{FF2B5EF4-FFF2-40B4-BE49-F238E27FC236}">
                <a16:creationId xmlns:a16="http://schemas.microsoft.com/office/drawing/2014/main" id="{26C84EDF-644D-4C9B-AB3B-5D1AB80B5379}"/>
              </a:ext>
            </a:extLst>
          </p:cNvPr>
          <p:cNvSpPr>
            <a:spLocks noGrp="1"/>
          </p:cNvSpPr>
          <p:nvPr/>
        </p:nvSpPr>
        <p:spPr>
          <a:xfrm>
            <a:off x="666750" y="2535702"/>
            <a:ext cx="5143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14" name="step-01">
            <a:extLst>
              <a:ext uri="{FF2B5EF4-FFF2-40B4-BE49-F238E27FC236}">
                <a16:creationId xmlns:a16="http://schemas.microsoft.com/office/drawing/2014/main" id="{147DAD51-B5FF-42FA-A35F-68AC61F1EC87}"/>
              </a:ext>
            </a:extLst>
          </p:cNvPr>
          <p:cNvSpPr>
            <a:spLocks noGrp="1"/>
          </p:cNvSpPr>
          <p:nvPr/>
        </p:nvSpPr>
        <p:spPr>
          <a:xfrm>
            <a:off x="1295400" y="2554752"/>
            <a:ext cx="5770811" cy="31104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在订单列表找到本次业务，进入原订单查看办理状态</a:t>
            </a:r>
            <a:r>
              <a:rPr sz="1875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15" name="step-surface-1">
            <a:extLst>
              <a:ext uri="{FF2B5EF4-FFF2-40B4-BE49-F238E27FC236}">
                <a16:creationId xmlns:a16="http://schemas.microsoft.com/office/drawing/2014/main" id="{F818A311-4656-43DC-B8C4-4EC8E7F50553}"/>
              </a:ext>
            </a:extLst>
          </p:cNvPr>
          <p:cNvSpPr>
            <a:spLocks noGrp="1"/>
          </p:cNvSpPr>
          <p:nvPr/>
        </p:nvSpPr>
        <p:spPr>
          <a:xfrm>
            <a:off x="552450" y="3419475"/>
            <a:ext cx="6553200" cy="952500"/>
          </a:xfrm>
          <a:prstGeom prst="roundRect">
            <a:avLst>
              <a:gd name="adj" fmla="val 8000"/>
            </a:avLst>
          </a:prstGeom>
          <a:solidFill>
            <a:srgbClr val="FAF8F5"/>
          </a:solidFill>
          <a:ln w="0">
            <a:noFill/>
            <a:prstDash val="solid"/>
          </a:ln>
        </p:spPr>
      </p:sp>
      <p:sp>
        <p:nvSpPr>
          <p:cNvPr id="16" name="step-number-02">
            <a:extLst>
              <a:ext uri="{FF2B5EF4-FFF2-40B4-BE49-F238E27FC236}">
                <a16:creationId xmlns:a16="http://schemas.microsoft.com/office/drawing/2014/main" id="{31A14C22-4BC8-4ACD-9EFD-0F6E593A6244}"/>
              </a:ext>
            </a:extLst>
          </p:cNvPr>
          <p:cNvSpPr>
            <a:spLocks noGrp="1"/>
          </p:cNvSpPr>
          <p:nvPr/>
        </p:nvSpPr>
        <p:spPr>
          <a:xfrm>
            <a:off x="666750" y="3564402"/>
            <a:ext cx="5143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17" name="step-02">
            <a:extLst>
              <a:ext uri="{FF2B5EF4-FFF2-40B4-BE49-F238E27FC236}">
                <a16:creationId xmlns:a16="http://schemas.microsoft.com/office/drawing/2014/main" id="{39730063-966A-4003-8DEC-63D845B16E85}"/>
              </a:ext>
            </a:extLst>
          </p:cNvPr>
          <p:cNvSpPr>
            <a:spLocks noGrp="1"/>
          </p:cNvSpPr>
          <p:nvPr/>
        </p:nvSpPr>
        <p:spPr>
          <a:xfrm>
            <a:off x="1295400" y="3583452"/>
            <a:ext cx="4328108" cy="31104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如需补充材料，在原订单内按提示提交。</a:t>
            </a:r>
          </a:p>
        </p:txBody>
      </p:sp>
      <p:sp>
        <p:nvSpPr>
          <p:cNvPr id="18" name="step-surface-2">
            <a:extLst>
              <a:ext uri="{FF2B5EF4-FFF2-40B4-BE49-F238E27FC236}">
                <a16:creationId xmlns:a16="http://schemas.microsoft.com/office/drawing/2014/main" id="{C83CC96B-837F-4534-8EE6-7BA63CC71B63}"/>
              </a:ext>
            </a:extLst>
          </p:cNvPr>
          <p:cNvSpPr>
            <a:spLocks noGrp="1"/>
          </p:cNvSpPr>
          <p:nvPr/>
        </p:nvSpPr>
        <p:spPr>
          <a:xfrm>
            <a:off x="552450" y="4448175"/>
            <a:ext cx="6553200" cy="952500"/>
          </a:xfrm>
          <a:prstGeom prst="roundRect">
            <a:avLst>
              <a:gd name="adj" fmla="val 8000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19" name="step-number-03">
            <a:extLst>
              <a:ext uri="{FF2B5EF4-FFF2-40B4-BE49-F238E27FC236}">
                <a16:creationId xmlns:a16="http://schemas.microsoft.com/office/drawing/2014/main" id="{B5E11AAF-BE7E-4550-9CBD-CCA5CDA694D3}"/>
              </a:ext>
            </a:extLst>
          </p:cNvPr>
          <p:cNvSpPr>
            <a:spLocks noGrp="1"/>
          </p:cNvSpPr>
          <p:nvPr/>
        </p:nvSpPr>
        <p:spPr>
          <a:xfrm>
            <a:off x="666750" y="4593102"/>
            <a:ext cx="5143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20" name="step-03">
            <a:extLst>
              <a:ext uri="{FF2B5EF4-FFF2-40B4-BE49-F238E27FC236}">
                <a16:creationId xmlns:a16="http://schemas.microsoft.com/office/drawing/2014/main" id="{384969EC-B0DD-4133-92FA-96925DF6423B}"/>
              </a:ext>
            </a:extLst>
          </p:cNvPr>
          <p:cNvSpPr>
            <a:spLocks noGrp="1"/>
          </p:cNvSpPr>
          <p:nvPr/>
        </p:nvSpPr>
        <p:spPr>
          <a:xfrm>
            <a:off x="1295400" y="4612152"/>
            <a:ext cx="5770811" cy="64286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确认业务办理结果，并在本人支付宝核对实际到账；遇</a:t>
            </a:r>
          </a:p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到异常，通过原订单联系处理。</a:t>
            </a:r>
          </a:p>
        </p:txBody>
      </p:sp>
      <p:sp>
        <p:nvSpPr>
          <p:cNvPr id="21" name="screenshot-surface">
            <a:extLst>
              <a:ext uri="{FF2B5EF4-FFF2-40B4-BE49-F238E27FC236}">
                <a16:creationId xmlns:a16="http://schemas.microsoft.com/office/drawing/2014/main" id="{3E1FA1EF-A888-48B7-A5B0-2A3564E0C52B}"/>
              </a:ext>
            </a:extLst>
          </p:cNvPr>
          <p:cNvSpPr>
            <a:spLocks noGrp="1"/>
          </p:cNvSpPr>
          <p:nvPr/>
        </p:nvSpPr>
        <p:spPr>
          <a:xfrm>
            <a:off x="7429500" y="2381250"/>
            <a:ext cx="4171950" cy="4000500"/>
          </a:xfrm>
          <a:prstGeom prst="roundRect">
            <a:avLst>
              <a:gd name="adj" fmla="val 2381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22" name="screenshot-divider">
            <a:extLst>
              <a:ext uri="{FF2B5EF4-FFF2-40B4-BE49-F238E27FC236}">
                <a16:creationId xmlns:a16="http://schemas.microsoft.com/office/drawing/2014/main" id="{A9717A23-C4EA-4C9D-83A3-8A7B60E0F209}"/>
              </a:ext>
            </a:extLst>
          </p:cNvPr>
          <p:cNvSpPr>
            <a:spLocks noGrp="1"/>
          </p:cNvSpPr>
          <p:nvPr/>
        </p:nvSpPr>
        <p:spPr>
          <a:xfrm>
            <a:off x="7296150" y="2505075"/>
            <a:ext cx="9525" cy="3744000"/>
          </a:xfrm>
          <a:prstGeom prst="rect">
            <a:avLst/>
          </a:prstGeom>
          <a:solidFill>
            <a:srgbClr val="DCE8EF"/>
          </a:solidFill>
          <a:ln w="0">
            <a:noFill/>
            <a:prstDash val="solid"/>
          </a:ln>
        </p:spPr>
      </p:sp>
      <p:sp>
        <p:nvSpPr>
          <p:cNvPr id="23" name="screenshot-caption-0">
            <a:extLst>
              <a:ext uri="{FF2B5EF4-FFF2-40B4-BE49-F238E27FC236}">
                <a16:creationId xmlns:a16="http://schemas.microsoft.com/office/drawing/2014/main" id="{05409F4B-E696-46CC-B2E1-907C780EE230}"/>
              </a:ext>
            </a:extLst>
          </p:cNvPr>
          <p:cNvSpPr>
            <a:spLocks noGrp="1"/>
          </p:cNvSpPr>
          <p:nvPr/>
        </p:nvSpPr>
        <p:spPr>
          <a:xfrm>
            <a:off x="7486650" y="2419350"/>
            <a:ext cx="19812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13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左</a:t>
            </a:r>
            <a:endParaRPr lang="en-US" sz="1313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13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查看原订单详情与状态</a:t>
            </a:r>
            <a:endParaRPr sz="1313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800AC3F0-21BA-43A7-B040-21790790E8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7838343" y="2971800"/>
            <a:ext cx="1277814" cy="3095625"/>
          </a:xfrm>
          <a:prstGeom prst="rect">
            <a:avLst/>
          </a:prstGeom>
        </p:spPr>
      </p:pic>
      <p:sp>
        <p:nvSpPr>
          <p:cNvPr id="25" name="screenshot-caption-1">
            <a:extLst>
              <a:ext uri="{FF2B5EF4-FFF2-40B4-BE49-F238E27FC236}">
                <a16:creationId xmlns:a16="http://schemas.microsoft.com/office/drawing/2014/main" id="{7B3E80AF-7B38-4F29-8DC8-E68CCFD9CDA2}"/>
              </a:ext>
            </a:extLst>
          </p:cNvPr>
          <p:cNvSpPr>
            <a:spLocks noGrp="1"/>
          </p:cNvSpPr>
          <p:nvPr/>
        </p:nvSpPr>
        <p:spPr>
          <a:xfrm>
            <a:off x="9544050" y="2419350"/>
            <a:ext cx="19812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13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右</a:t>
            </a:r>
            <a:endParaRPr lang="en-US" sz="1313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13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在订单列表找到本次业务</a:t>
            </a:r>
            <a:endParaRPr sz="1313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77C73FFB-8276-499D-895D-5FCA923929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9819429" y="2974414"/>
            <a:ext cx="1430443" cy="3090397"/>
          </a:xfrm>
          <a:prstGeom prst="rect">
            <a:avLst/>
          </a:prstGeom>
        </p:spPr>
      </p:pic>
      <p:sp>
        <p:nvSpPr>
          <p:cNvPr id="27" name="screen-note">
            <a:extLst>
              <a:ext uri="{FF2B5EF4-FFF2-40B4-BE49-F238E27FC236}">
                <a16:creationId xmlns:a16="http://schemas.microsoft.com/office/drawing/2014/main" id="{67B34617-7033-4209-9971-A1276A90CEF0}"/>
              </a:ext>
            </a:extLst>
          </p:cNvPr>
          <p:cNvSpPr>
            <a:spLocks noGrp="1"/>
          </p:cNvSpPr>
          <p:nvPr/>
        </p:nvSpPr>
        <p:spPr>
          <a:xfrm>
            <a:off x="7486650" y="6143625"/>
            <a:ext cx="40386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088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15000"/>
              </a:lnSpc>
              <a:buNone/>
              <a:defRPr sz="1088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88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产品页面示意</a:t>
            </a:r>
            <a:r>
              <a:rPr lang="en-US" sz="1088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   </a:t>
            </a:r>
            <a:r>
              <a:rPr sz="1088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图中金额和账号为演示数据</a:t>
            </a:r>
            <a:endParaRPr sz="1088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28" name="screen-reminder-surface">
            <a:extLst>
              <a:ext uri="{FF2B5EF4-FFF2-40B4-BE49-F238E27FC236}">
                <a16:creationId xmlns:a16="http://schemas.microsoft.com/office/drawing/2014/main" id="{A33C76E0-2EE3-49DE-98F5-34CF43457282}"/>
              </a:ext>
            </a:extLst>
          </p:cNvPr>
          <p:cNvSpPr>
            <a:spLocks noGrp="1"/>
          </p:cNvSpPr>
          <p:nvPr/>
        </p:nvSpPr>
        <p:spPr>
          <a:xfrm>
            <a:off x="552450" y="5476875"/>
            <a:ext cx="6553200" cy="942975"/>
          </a:xfrm>
          <a:prstGeom prst="roundRect">
            <a:avLst>
              <a:gd name="adj" fmla="val 8989"/>
            </a:avLst>
          </a:prstGeom>
          <a:solidFill>
            <a:srgbClr val="F7FAFC"/>
          </a:solidFill>
          <a:ln w="0">
            <a:noFill/>
            <a:prstDash val="solid"/>
          </a:ln>
        </p:spPr>
      </p:sp>
      <p:sp>
        <p:nvSpPr>
          <p:cNvPr id="29" name="reminder-label">
            <a:extLst>
              <a:ext uri="{FF2B5EF4-FFF2-40B4-BE49-F238E27FC236}">
                <a16:creationId xmlns:a16="http://schemas.microsoft.com/office/drawing/2014/main" id="{B37B98F0-A543-4218-B3A1-6A5801F90EEA}"/>
              </a:ext>
            </a:extLst>
          </p:cNvPr>
          <p:cNvSpPr>
            <a:spLocks noGrp="1"/>
          </p:cNvSpPr>
          <p:nvPr/>
        </p:nvSpPr>
        <p:spPr>
          <a:xfrm>
            <a:off x="666750" y="5711316"/>
            <a:ext cx="857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3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3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1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操作提醒</a:t>
            </a:r>
            <a:endParaRPr sz="1350" b="1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30" name="reminder">
            <a:extLst>
              <a:ext uri="{FF2B5EF4-FFF2-40B4-BE49-F238E27FC236}">
                <a16:creationId xmlns:a16="http://schemas.microsoft.com/office/drawing/2014/main" id="{47121668-C6F5-461F-8A8A-D9958745EADB}"/>
              </a:ext>
            </a:extLst>
          </p:cNvPr>
          <p:cNvSpPr>
            <a:spLocks noGrp="1"/>
          </p:cNvSpPr>
          <p:nvPr/>
        </p:nvSpPr>
        <p:spPr>
          <a:xfrm>
            <a:off x="666750" y="5978016"/>
            <a:ext cx="6213239" cy="21153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订单处理中不要重新创建同一笔业务或重复付款。联系客服时准备订单号和问题说明</a:t>
            </a:r>
            <a:r>
              <a:rPr sz="127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22432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>
            <a:extLst>
              <a:ext uri="{FF2B5EF4-FFF2-40B4-BE49-F238E27FC236}">
                <a16:creationId xmlns:a16="http://schemas.microsoft.com/office/drawing/2014/main" id="{6C900379-7016-4E66-80B9-53397C25F3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34650" y="904875"/>
            <a:ext cx="952500" cy="952500"/>
          </a:xfrm>
          <a:prstGeom prst="rect">
            <a:avLst/>
          </a:prstGeom>
        </p:spPr>
      </p:pic>
      <p:sp>
        <p:nvSpPr>
          <p:cNvPr id="2" name="manual-label">
            <a:extLst>
              <a:ext uri="{FF2B5EF4-FFF2-40B4-BE49-F238E27FC236}">
                <a16:creationId xmlns:a16="http://schemas.microsoft.com/office/drawing/2014/main" id="{C09DFBFF-474A-4D79-9F64-263E06978A12}"/>
              </a:ext>
            </a:extLst>
          </p:cNvPr>
          <p:cNvSpPr>
            <a:spLocks noGrp="1"/>
          </p:cNvSpPr>
          <p:nvPr/>
        </p:nvSpPr>
        <p:spPr>
          <a:xfrm>
            <a:off x="666750" y="2857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财汇通使用手册</a:t>
            </a:r>
          </a:p>
        </p:txBody>
      </p:sp>
      <p:sp>
        <p:nvSpPr>
          <p:cNvPr id="3" name="manual-en">
            <a:extLst>
              <a:ext uri="{FF2B5EF4-FFF2-40B4-BE49-F238E27FC236}">
                <a16:creationId xmlns:a16="http://schemas.microsoft.com/office/drawing/2014/main" id="{EE689A72-46C3-4E6D-9A63-F0EA6A5A0BD0}"/>
              </a:ext>
            </a:extLst>
          </p:cNvPr>
          <p:cNvSpPr>
            <a:spLocks noGrp="1"/>
          </p:cNvSpPr>
          <p:nvPr/>
        </p:nvSpPr>
        <p:spPr>
          <a:xfrm>
            <a:off x="7810500" y="295275"/>
            <a:ext cx="176212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r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USER MANUAL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32F22D9-FA91-4042-9902-D3B9C4D3E7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952110" y="238125"/>
            <a:ext cx="1565131" cy="333375"/>
          </a:xfrm>
          <a:prstGeom prst="rect">
            <a:avLst/>
          </a:prstGeom>
        </p:spPr>
      </p:pic>
      <p:sp>
        <p:nvSpPr>
          <p:cNvPr id="5" name="section-label">
            <a:extLst>
              <a:ext uri="{FF2B5EF4-FFF2-40B4-BE49-F238E27FC236}">
                <a16:creationId xmlns:a16="http://schemas.microsoft.com/office/drawing/2014/main" id="{63FB7A53-C232-4ABE-A1CD-D228194E5E9C}"/>
              </a:ext>
            </a:extLst>
          </p:cNvPr>
          <p:cNvSpPr>
            <a:spLocks noGrp="1"/>
          </p:cNvSpPr>
          <p:nvPr/>
        </p:nvSpPr>
        <p:spPr>
          <a:xfrm>
            <a:off x="666750" y="638175"/>
            <a:ext cx="10858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复星服务/ 12</a:t>
            </a:r>
          </a:p>
        </p:txBody>
      </p:sp>
      <p:sp>
        <p:nvSpPr>
          <p:cNvPr id="6" name="slide-title">
            <a:extLst>
              <a:ext uri="{FF2B5EF4-FFF2-40B4-BE49-F238E27FC236}">
                <a16:creationId xmlns:a16="http://schemas.microsoft.com/office/drawing/2014/main" id="{9EFE5BA7-AD95-4876-8C12-EC69E9741997}"/>
              </a:ext>
            </a:extLst>
          </p:cNvPr>
          <p:cNvSpPr>
            <a:spLocks noGrp="1"/>
          </p:cNvSpPr>
          <p:nvPr/>
        </p:nvSpPr>
        <p:spPr>
          <a:xfrm>
            <a:off x="666750" y="990600"/>
            <a:ext cx="10858500" cy="561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复星国际消费咨询</a:t>
            </a:r>
          </a:p>
        </p:txBody>
      </p:sp>
      <p:sp>
        <p:nvSpPr>
          <p:cNvPr id="7" name="gold-title-rule">
            <a:extLst>
              <a:ext uri="{FF2B5EF4-FFF2-40B4-BE49-F238E27FC236}">
                <a16:creationId xmlns:a16="http://schemas.microsoft.com/office/drawing/2014/main" id="{74D272AA-7A27-421E-A7A2-949C5F3067E0}"/>
              </a:ext>
            </a:extLst>
          </p:cNvPr>
          <p:cNvSpPr>
            <a:spLocks noGrp="1"/>
          </p:cNvSpPr>
          <p:nvPr/>
        </p:nvSpPr>
        <p:spPr>
          <a:xfrm>
            <a:off x="666750" y="1657350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8" name="lead">
            <a:extLst>
              <a:ext uri="{FF2B5EF4-FFF2-40B4-BE49-F238E27FC236}">
                <a16:creationId xmlns:a16="http://schemas.microsoft.com/office/drawing/2014/main" id="{C538A947-E416-4444-804D-E9FAB5052472}"/>
              </a:ext>
            </a:extLst>
          </p:cNvPr>
          <p:cNvSpPr>
            <a:spLocks noGrp="1"/>
          </p:cNvSpPr>
          <p:nvPr/>
        </p:nvSpPr>
        <p:spPr>
          <a:xfrm>
            <a:off x="666750" y="1838325"/>
            <a:ext cx="6194003" cy="28616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先提交业务需求，由服务人员说明方案，再确认具体办理事项</a:t>
            </a:r>
            <a:r>
              <a:rPr sz="17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9" name="footer-rule">
            <a:extLst>
              <a:ext uri="{FF2B5EF4-FFF2-40B4-BE49-F238E27FC236}">
                <a16:creationId xmlns:a16="http://schemas.microsoft.com/office/drawing/2014/main" id="{F97F2DFE-D8D7-4073-BBD3-7B542C153527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9525"/>
          </a:xfrm>
          <a:prstGeom prst="rect">
            <a:avLst/>
          </a:prstGeom>
          <a:solidFill>
            <a:srgbClr val="DCE8EF"/>
          </a:solidFill>
          <a:ln w="0">
            <a:noFill/>
            <a:prstDash val="solid"/>
          </a:ln>
        </p:spPr>
      </p:sp>
      <p:sp>
        <p:nvSpPr>
          <p:cNvPr id="10" name="footer-brand">
            <a:extLst>
              <a:ext uri="{FF2B5EF4-FFF2-40B4-BE49-F238E27FC236}">
                <a16:creationId xmlns:a16="http://schemas.microsoft.com/office/drawing/2014/main" id="{8DD65420-2FA2-4711-9DA2-A9CB5562545F}"/>
              </a:ext>
            </a:extLst>
          </p:cNvPr>
          <p:cNvSpPr>
            <a:spLocks noGrp="1"/>
          </p:cNvSpPr>
          <p:nvPr/>
        </p:nvSpPr>
        <p:spPr>
          <a:xfrm>
            <a:off x="666750" y="6591300"/>
            <a:ext cx="3810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财汇通Financial Services</a:t>
            </a:r>
          </a:p>
        </p:txBody>
      </p:sp>
      <p:sp>
        <p:nvSpPr>
          <p:cNvPr id="11" name="folio">
            <a:extLst>
              <a:ext uri="{FF2B5EF4-FFF2-40B4-BE49-F238E27FC236}">
                <a16:creationId xmlns:a16="http://schemas.microsoft.com/office/drawing/2014/main" id="{CB7110AA-05C1-43C0-94C3-8AEC886D8C1B}"/>
              </a:ext>
            </a:extLst>
          </p:cNvPr>
          <p:cNvSpPr>
            <a:spLocks noGrp="1"/>
          </p:cNvSpPr>
          <p:nvPr/>
        </p:nvSpPr>
        <p:spPr>
          <a:xfrm>
            <a:off x="11049000" y="6572250"/>
            <a:ext cx="4762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r"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15000"/>
              </a:lnSpc>
              <a:buNone/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en-US" sz="11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13</a:t>
            </a:r>
            <a:endParaRPr sz="1125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12" name="flow-header-surface-0">
            <a:extLst>
              <a:ext uri="{FF2B5EF4-FFF2-40B4-BE49-F238E27FC236}">
                <a16:creationId xmlns:a16="http://schemas.microsoft.com/office/drawing/2014/main" id="{7F1BB6C9-92E9-4318-A145-33B2EF2C1AC4}"/>
              </a:ext>
            </a:extLst>
          </p:cNvPr>
          <p:cNvSpPr>
            <a:spLocks noGrp="1"/>
          </p:cNvSpPr>
          <p:nvPr/>
        </p:nvSpPr>
        <p:spPr>
          <a:xfrm>
            <a:off x="552450" y="2409825"/>
            <a:ext cx="2609850" cy="1562100"/>
          </a:xfrm>
          <a:prstGeom prst="roundRect">
            <a:avLst>
              <a:gd name="adj" fmla="val 4878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13" name="flow-header-surface-1">
            <a:extLst>
              <a:ext uri="{FF2B5EF4-FFF2-40B4-BE49-F238E27FC236}">
                <a16:creationId xmlns:a16="http://schemas.microsoft.com/office/drawing/2014/main" id="{D705FA68-1FFA-449D-AB6A-8E60F7C02B0F}"/>
              </a:ext>
            </a:extLst>
          </p:cNvPr>
          <p:cNvSpPr>
            <a:spLocks noGrp="1"/>
          </p:cNvSpPr>
          <p:nvPr/>
        </p:nvSpPr>
        <p:spPr>
          <a:xfrm>
            <a:off x="3333750" y="2409825"/>
            <a:ext cx="2609850" cy="1562100"/>
          </a:xfrm>
          <a:prstGeom prst="roundRect">
            <a:avLst>
              <a:gd name="adj" fmla="val 4878"/>
            </a:avLst>
          </a:prstGeom>
          <a:solidFill>
            <a:srgbClr val="FAF8F5"/>
          </a:solidFill>
          <a:ln w="0">
            <a:noFill/>
            <a:prstDash val="solid"/>
          </a:ln>
        </p:spPr>
      </p:sp>
      <p:sp>
        <p:nvSpPr>
          <p:cNvPr id="14" name="flow-header-surface-2">
            <a:extLst>
              <a:ext uri="{FF2B5EF4-FFF2-40B4-BE49-F238E27FC236}">
                <a16:creationId xmlns:a16="http://schemas.microsoft.com/office/drawing/2014/main" id="{60C85C37-BBEC-4BBE-BCBA-62CFCA19B100}"/>
              </a:ext>
            </a:extLst>
          </p:cNvPr>
          <p:cNvSpPr>
            <a:spLocks noGrp="1"/>
          </p:cNvSpPr>
          <p:nvPr/>
        </p:nvSpPr>
        <p:spPr>
          <a:xfrm>
            <a:off x="6115050" y="2409825"/>
            <a:ext cx="2609850" cy="1562100"/>
          </a:xfrm>
          <a:prstGeom prst="roundRect">
            <a:avLst>
              <a:gd name="adj" fmla="val 4878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15" name="flow-header-surface-3">
            <a:extLst>
              <a:ext uri="{FF2B5EF4-FFF2-40B4-BE49-F238E27FC236}">
                <a16:creationId xmlns:a16="http://schemas.microsoft.com/office/drawing/2014/main" id="{E1FEA28F-F940-41D1-B898-5E6EC92EEA71}"/>
              </a:ext>
            </a:extLst>
          </p:cNvPr>
          <p:cNvSpPr>
            <a:spLocks noGrp="1"/>
          </p:cNvSpPr>
          <p:nvPr/>
        </p:nvSpPr>
        <p:spPr>
          <a:xfrm>
            <a:off x="8896350" y="2409825"/>
            <a:ext cx="2609850" cy="1562100"/>
          </a:xfrm>
          <a:prstGeom prst="roundRect">
            <a:avLst>
              <a:gd name="adj" fmla="val 4878"/>
            </a:avLst>
          </a:prstGeom>
          <a:solidFill>
            <a:srgbClr val="FAF8F5"/>
          </a:solidFill>
          <a:ln w="0">
            <a:noFill/>
            <a:prstDash val="solid"/>
          </a:ln>
        </p:spPr>
      </p:sp>
      <p:sp>
        <p:nvSpPr>
          <p:cNvPr id="16" name="diagram-label">
            <a:extLst>
              <a:ext uri="{FF2B5EF4-FFF2-40B4-BE49-F238E27FC236}">
                <a16:creationId xmlns:a16="http://schemas.microsoft.com/office/drawing/2014/main" id="{1D002444-B4F1-4304-A964-5754504F256F}"/>
              </a:ext>
            </a:extLst>
          </p:cNvPr>
          <p:cNvSpPr>
            <a:spLocks noGrp="1"/>
          </p:cNvSpPr>
          <p:nvPr/>
        </p:nvSpPr>
        <p:spPr>
          <a:xfrm>
            <a:off x="666750" y="2170533"/>
            <a:ext cx="20955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操作流程示意</a:t>
            </a:r>
            <a:endParaRPr sz="1200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17" name="diagram-number-0">
            <a:extLst>
              <a:ext uri="{FF2B5EF4-FFF2-40B4-BE49-F238E27FC236}">
                <a16:creationId xmlns:a16="http://schemas.microsoft.com/office/drawing/2014/main" id="{6C30B4C7-9BD9-4903-BFB9-2C2DEDF904BB}"/>
              </a:ext>
            </a:extLst>
          </p:cNvPr>
          <p:cNvSpPr>
            <a:spLocks noGrp="1"/>
          </p:cNvSpPr>
          <p:nvPr/>
        </p:nvSpPr>
        <p:spPr>
          <a:xfrm>
            <a:off x="666750" y="2552700"/>
            <a:ext cx="25146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18" name="diagram-arrow-0">
            <a:extLst>
              <a:ext uri="{FF2B5EF4-FFF2-40B4-BE49-F238E27FC236}">
                <a16:creationId xmlns:a16="http://schemas.microsoft.com/office/drawing/2014/main" id="{4F84041E-0888-448C-971D-8008FB655EA2}"/>
              </a:ext>
            </a:extLst>
          </p:cNvPr>
          <p:cNvSpPr>
            <a:spLocks noGrp="1"/>
          </p:cNvSpPr>
          <p:nvPr/>
        </p:nvSpPr>
        <p:spPr>
          <a:xfrm>
            <a:off x="3009900" y="2695575"/>
            <a:ext cx="323850" cy="95250"/>
          </a:xfrm>
          <a:prstGeom prst="rightArrow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19" name="diagram-heading-0">
            <a:extLst>
              <a:ext uri="{FF2B5EF4-FFF2-40B4-BE49-F238E27FC236}">
                <a16:creationId xmlns:a16="http://schemas.microsoft.com/office/drawing/2014/main" id="{13DCC78E-6658-4F2F-B069-B30BC0014CAA}"/>
              </a:ext>
            </a:extLst>
          </p:cNvPr>
          <p:cNvSpPr>
            <a:spLocks noGrp="1"/>
          </p:cNvSpPr>
          <p:nvPr/>
        </p:nvSpPr>
        <p:spPr>
          <a:xfrm>
            <a:off x="666750" y="3048000"/>
            <a:ext cx="2514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提交办理需求</a:t>
            </a:r>
          </a:p>
        </p:txBody>
      </p:sp>
      <p:sp>
        <p:nvSpPr>
          <p:cNvPr id="20" name="diagram-detail-0">
            <a:extLst>
              <a:ext uri="{FF2B5EF4-FFF2-40B4-BE49-F238E27FC236}">
                <a16:creationId xmlns:a16="http://schemas.microsoft.com/office/drawing/2014/main" id="{79E3396A-8822-49B4-B642-E32867DBA594}"/>
              </a:ext>
            </a:extLst>
          </p:cNvPr>
          <p:cNvSpPr>
            <a:spLocks noGrp="1"/>
          </p:cNvSpPr>
          <p:nvPr/>
        </p:nvSpPr>
        <p:spPr>
          <a:xfrm>
            <a:off x="666750" y="3514725"/>
            <a:ext cx="25146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填写必要信息</a:t>
            </a:r>
          </a:p>
        </p:txBody>
      </p:sp>
      <p:sp>
        <p:nvSpPr>
          <p:cNvPr id="21" name="diagram-number-1">
            <a:extLst>
              <a:ext uri="{FF2B5EF4-FFF2-40B4-BE49-F238E27FC236}">
                <a16:creationId xmlns:a16="http://schemas.microsoft.com/office/drawing/2014/main" id="{EEF5AE80-BB13-42C4-9873-58423159896D}"/>
              </a:ext>
            </a:extLst>
          </p:cNvPr>
          <p:cNvSpPr>
            <a:spLocks noGrp="1"/>
          </p:cNvSpPr>
          <p:nvPr/>
        </p:nvSpPr>
        <p:spPr>
          <a:xfrm>
            <a:off x="3448050" y="2552700"/>
            <a:ext cx="25146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22" name="diagram-arrow-1">
            <a:extLst>
              <a:ext uri="{FF2B5EF4-FFF2-40B4-BE49-F238E27FC236}">
                <a16:creationId xmlns:a16="http://schemas.microsoft.com/office/drawing/2014/main" id="{10184914-0FF6-42D1-B172-01447D1E10EE}"/>
              </a:ext>
            </a:extLst>
          </p:cNvPr>
          <p:cNvSpPr>
            <a:spLocks noGrp="1"/>
          </p:cNvSpPr>
          <p:nvPr/>
        </p:nvSpPr>
        <p:spPr>
          <a:xfrm>
            <a:off x="5791200" y="2695575"/>
            <a:ext cx="323850" cy="95250"/>
          </a:xfrm>
          <a:prstGeom prst="rightArrow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23" name="diagram-heading-1">
            <a:extLst>
              <a:ext uri="{FF2B5EF4-FFF2-40B4-BE49-F238E27FC236}">
                <a16:creationId xmlns:a16="http://schemas.microsoft.com/office/drawing/2014/main" id="{1A82C085-C498-48A6-B6EE-34E88536D35F}"/>
              </a:ext>
            </a:extLst>
          </p:cNvPr>
          <p:cNvSpPr>
            <a:spLocks noGrp="1"/>
          </p:cNvSpPr>
          <p:nvPr/>
        </p:nvSpPr>
        <p:spPr>
          <a:xfrm>
            <a:off x="3448050" y="3048000"/>
            <a:ext cx="2514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沟通服务方案</a:t>
            </a:r>
          </a:p>
        </p:txBody>
      </p:sp>
      <p:sp>
        <p:nvSpPr>
          <p:cNvPr id="24" name="diagram-detail-1">
            <a:extLst>
              <a:ext uri="{FF2B5EF4-FFF2-40B4-BE49-F238E27FC236}">
                <a16:creationId xmlns:a16="http://schemas.microsoft.com/office/drawing/2014/main" id="{A75234BB-D5FD-4226-933E-CA471099C4A6}"/>
              </a:ext>
            </a:extLst>
          </p:cNvPr>
          <p:cNvSpPr>
            <a:spLocks noGrp="1"/>
          </p:cNvSpPr>
          <p:nvPr/>
        </p:nvSpPr>
        <p:spPr>
          <a:xfrm>
            <a:off x="3448050" y="3514725"/>
            <a:ext cx="25146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范围 材料 费用 方式</a:t>
            </a:r>
          </a:p>
        </p:txBody>
      </p:sp>
      <p:sp>
        <p:nvSpPr>
          <p:cNvPr id="25" name="diagram-number-2">
            <a:extLst>
              <a:ext uri="{FF2B5EF4-FFF2-40B4-BE49-F238E27FC236}">
                <a16:creationId xmlns:a16="http://schemas.microsoft.com/office/drawing/2014/main" id="{1591EBE6-95A0-47BB-A091-73A5FD3A15BB}"/>
              </a:ext>
            </a:extLst>
          </p:cNvPr>
          <p:cNvSpPr>
            <a:spLocks noGrp="1"/>
          </p:cNvSpPr>
          <p:nvPr/>
        </p:nvSpPr>
        <p:spPr>
          <a:xfrm>
            <a:off x="6229350" y="2552700"/>
            <a:ext cx="25146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26" name="diagram-arrow-2">
            <a:extLst>
              <a:ext uri="{FF2B5EF4-FFF2-40B4-BE49-F238E27FC236}">
                <a16:creationId xmlns:a16="http://schemas.microsoft.com/office/drawing/2014/main" id="{763ECB63-9AE8-4AB7-91AB-86E0F53BC926}"/>
              </a:ext>
            </a:extLst>
          </p:cNvPr>
          <p:cNvSpPr>
            <a:spLocks noGrp="1"/>
          </p:cNvSpPr>
          <p:nvPr/>
        </p:nvSpPr>
        <p:spPr>
          <a:xfrm>
            <a:off x="8572500" y="2695575"/>
            <a:ext cx="323850" cy="95250"/>
          </a:xfrm>
          <a:prstGeom prst="rightArrow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27" name="diagram-heading-2">
            <a:extLst>
              <a:ext uri="{FF2B5EF4-FFF2-40B4-BE49-F238E27FC236}">
                <a16:creationId xmlns:a16="http://schemas.microsoft.com/office/drawing/2014/main" id="{9EB544DB-B4B3-4F2A-87AF-897183F61844}"/>
              </a:ext>
            </a:extLst>
          </p:cNvPr>
          <p:cNvSpPr>
            <a:spLocks noGrp="1"/>
          </p:cNvSpPr>
          <p:nvPr/>
        </p:nvSpPr>
        <p:spPr>
          <a:xfrm>
            <a:off x="6229350" y="3048000"/>
            <a:ext cx="2514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确认办理细节</a:t>
            </a:r>
          </a:p>
        </p:txBody>
      </p:sp>
      <p:sp>
        <p:nvSpPr>
          <p:cNvPr id="28" name="diagram-detail-2">
            <a:extLst>
              <a:ext uri="{FF2B5EF4-FFF2-40B4-BE49-F238E27FC236}">
                <a16:creationId xmlns:a16="http://schemas.microsoft.com/office/drawing/2014/main" id="{E8B33CE1-99FE-47BB-A0FF-25642FEC5FAB}"/>
              </a:ext>
            </a:extLst>
          </p:cNvPr>
          <p:cNvSpPr>
            <a:spLocks noGrp="1"/>
          </p:cNvSpPr>
          <p:nvPr/>
        </p:nvSpPr>
        <p:spPr>
          <a:xfrm>
            <a:off x="6229350" y="3514725"/>
            <a:ext cx="25146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核对付款和收款账户</a:t>
            </a:r>
          </a:p>
        </p:txBody>
      </p:sp>
      <p:sp>
        <p:nvSpPr>
          <p:cNvPr id="29" name="diagram-number-3">
            <a:extLst>
              <a:ext uri="{FF2B5EF4-FFF2-40B4-BE49-F238E27FC236}">
                <a16:creationId xmlns:a16="http://schemas.microsoft.com/office/drawing/2014/main" id="{8DA667D4-4734-4F9E-9F37-3AE94FD53EA2}"/>
              </a:ext>
            </a:extLst>
          </p:cNvPr>
          <p:cNvSpPr>
            <a:spLocks noGrp="1"/>
          </p:cNvSpPr>
          <p:nvPr/>
        </p:nvSpPr>
        <p:spPr>
          <a:xfrm>
            <a:off x="9010650" y="2552700"/>
            <a:ext cx="25146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04</a:t>
            </a:r>
          </a:p>
        </p:txBody>
      </p:sp>
      <p:sp>
        <p:nvSpPr>
          <p:cNvPr id="30" name="diagram-heading-3">
            <a:extLst>
              <a:ext uri="{FF2B5EF4-FFF2-40B4-BE49-F238E27FC236}">
                <a16:creationId xmlns:a16="http://schemas.microsoft.com/office/drawing/2014/main" id="{D7E4332B-212E-427C-9AB0-9A9696B537D3}"/>
              </a:ext>
            </a:extLst>
          </p:cNvPr>
          <p:cNvSpPr>
            <a:spLocks noGrp="1"/>
          </p:cNvSpPr>
          <p:nvPr/>
        </p:nvSpPr>
        <p:spPr>
          <a:xfrm>
            <a:off x="9010650" y="3048000"/>
            <a:ext cx="2514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跟进业务记录</a:t>
            </a:r>
          </a:p>
        </p:txBody>
      </p:sp>
      <p:sp>
        <p:nvSpPr>
          <p:cNvPr id="31" name="diagram-detail-3">
            <a:extLst>
              <a:ext uri="{FF2B5EF4-FFF2-40B4-BE49-F238E27FC236}">
                <a16:creationId xmlns:a16="http://schemas.microsoft.com/office/drawing/2014/main" id="{C10626AA-9982-4F87-888C-B34173047CDD}"/>
              </a:ext>
            </a:extLst>
          </p:cNvPr>
          <p:cNvSpPr>
            <a:spLocks noGrp="1"/>
          </p:cNvSpPr>
          <p:nvPr/>
        </p:nvSpPr>
        <p:spPr>
          <a:xfrm>
            <a:off x="9010650" y="3514725"/>
            <a:ext cx="25146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查看进度和处理结果</a:t>
            </a:r>
          </a:p>
        </p:txBody>
      </p:sp>
      <p:sp>
        <p:nvSpPr>
          <p:cNvPr id="32" name="body-step-0">
            <a:extLst>
              <a:ext uri="{FF2B5EF4-FFF2-40B4-BE49-F238E27FC236}">
                <a16:creationId xmlns:a16="http://schemas.microsoft.com/office/drawing/2014/main" id="{9FB6D933-4369-42A8-AB7E-59CCD33DB813}"/>
              </a:ext>
            </a:extLst>
          </p:cNvPr>
          <p:cNvSpPr>
            <a:spLocks noGrp="1"/>
          </p:cNvSpPr>
          <p:nvPr/>
        </p:nvSpPr>
        <p:spPr>
          <a:xfrm>
            <a:off x="552450" y="4102782"/>
            <a:ext cx="2609850" cy="52732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spAutoFit/>
          </a:bodyPr>
          <a:lstStyle>
            <a:defPPr algn="l">
              <a:defRPr sz="1538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538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38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01</a:t>
            </a:r>
            <a:r>
              <a:rPr sz="1538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lang="en-US" sz="1538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538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进入复星国际消费入口，填写办理需求及必要信息</a:t>
            </a:r>
            <a:r>
              <a:rPr sz="1538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33" name="body-step-1">
            <a:extLst>
              <a:ext uri="{FF2B5EF4-FFF2-40B4-BE49-F238E27FC236}">
                <a16:creationId xmlns:a16="http://schemas.microsoft.com/office/drawing/2014/main" id="{5991327C-3BE7-4E84-9EBC-43424ED88CA8}"/>
              </a:ext>
            </a:extLst>
          </p:cNvPr>
          <p:cNvSpPr>
            <a:spLocks noGrp="1"/>
          </p:cNvSpPr>
          <p:nvPr/>
        </p:nvSpPr>
        <p:spPr>
          <a:xfrm>
            <a:off x="3181350" y="4095542"/>
            <a:ext cx="2781300" cy="52732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spAutoFit/>
          </a:bodyPr>
          <a:lstStyle>
            <a:defPPr algn="l">
              <a:defRPr sz="1538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538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38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02 </a:t>
            </a:r>
            <a:r>
              <a:rPr lang="en-US" sz="1538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538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等待服务人员说明支持范围、所需材料、费用和办理方式</a:t>
            </a:r>
            <a:r>
              <a:rPr sz="1538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34" name="body-step-2">
            <a:extLst>
              <a:ext uri="{FF2B5EF4-FFF2-40B4-BE49-F238E27FC236}">
                <a16:creationId xmlns:a16="http://schemas.microsoft.com/office/drawing/2014/main" id="{FE5BD89D-D21A-42D3-B324-023148E0A13E}"/>
              </a:ext>
            </a:extLst>
          </p:cNvPr>
          <p:cNvSpPr>
            <a:spLocks noGrp="1"/>
          </p:cNvSpPr>
          <p:nvPr/>
        </p:nvSpPr>
        <p:spPr>
          <a:xfrm>
            <a:off x="6115050" y="4095542"/>
            <a:ext cx="2628900" cy="52732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spAutoFit/>
          </a:bodyPr>
          <a:lstStyle>
            <a:defPPr algn="l">
              <a:defRPr sz="1538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538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38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03 </a:t>
            </a:r>
            <a:r>
              <a:rPr lang="en-US" sz="1538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538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仔细阅读完整方案，确认细节后再继续办理</a:t>
            </a:r>
            <a:r>
              <a:rPr sz="1538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35" name="body-step-3">
            <a:extLst>
              <a:ext uri="{FF2B5EF4-FFF2-40B4-BE49-F238E27FC236}">
                <a16:creationId xmlns:a16="http://schemas.microsoft.com/office/drawing/2014/main" id="{7C2269AF-A47C-4A15-9E3E-510038123427}"/>
              </a:ext>
            </a:extLst>
          </p:cNvPr>
          <p:cNvSpPr>
            <a:spLocks noGrp="1"/>
          </p:cNvSpPr>
          <p:nvPr/>
        </p:nvSpPr>
        <p:spPr>
          <a:xfrm>
            <a:off x="8915400" y="4108611"/>
            <a:ext cx="2628900" cy="52732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spAutoFit/>
          </a:bodyPr>
          <a:lstStyle>
            <a:defPPr algn="l">
              <a:defRPr sz="1538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538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38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04</a:t>
            </a:r>
            <a:r>
              <a:rPr lang="en-US" sz="1538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538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538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如涉及付款，提前核对付款方、收款方及使用账户</a:t>
            </a:r>
            <a:r>
              <a:rPr sz="1538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36" name="body-step-4">
            <a:extLst>
              <a:ext uri="{FF2B5EF4-FFF2-40B4-BE49-F238E27FC236}">
                <a16:creationId xmlns:a16="http://schemas.microsoft.com/office/drawing/2014/main" id="{E568017B-6DA8-4498-A56B-EF6755FBAC87}"/>
              </a:ext>
            </a:extLst>
          </p:cNvPr>
          <p:cNvSpPr>
            <a:spLocks noGrp="1"/>
          </p:cNvSpPr>
          <p:nvPr/>
        </p:nvSpPr>
        <p:spPr>
          <a:xfrm>
            <a:off x="552451" y="4924979"/>
            <a:ext cx="2609850" cy="52732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spAutoFit/>
          </a:bodyPr>
          <a:lstStyle>
            <a:defPPr algn="l">
              <a:defRPr sz="1538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538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38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05 </a:t>
            </a:r>
            <a:r>
              <a:rPr lang="en-US" sz="1538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538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在对应业务记录中查看办理进度</a:t>
            </a:r>
            <a:r>
              <a:rPr sz="1538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37" name="diagram-footer">
            <a:extLst>
              <a:ext uri="{FF2B5EF4-FFF2-40B4-BE49-F238E27FC236}">
                <a16:creationId xmlns:a16="http://schemas.microsoft.com/office/drawing/2014/main" id="{E741AF2B-EC74-410B-B94F-DF7B415334A3}"/>
              </a:ext>
            </a:extLst>
          </p:cNvPr>
          <p:cNvSpPr>
            <a:spLocks noGrp="1"/>
          </p:cNvSpPr>
          <p:nvPr/>
        </p:nvSpPr>
        <p:spPr>
          <a:xfrm>
            <a:off x="666750" y="5569385"/>
            <a:ext cx="10858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按页面实际要求办理</a:t>
            </a:r>
            <a:r>
              <a:rPr sz="1200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200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完成后及时查看原记录</a:t>
            </a:r>
            <a:endParaRPr sz="1200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38" name="reminder-background">
            <a:extLst>
              <a:ext uri="{FF2B5EF4-FFF2-40B4-BE49-F238E27FC236}">
                <a16:creationId xmlns:a16="http://schemas.microsoft.com/office/drawing/2014/main" id="{EEC01D30-8833-4A8E-BF91-4F7476317A87}"/>
              </a:ext>
            </a:extLst>
          </p:cNvPr>
          <p:cNvSpPr>
            <a:spLocks noGrp="1"/>
          </p:cNvSpPr>
          <p:nvPr/>
        </p:nvSpPr>
        <p:spPr>
          <a:xfrm>
            <a:off x="533400" y="5915025"/>
            <a:ext cx="11125200" cy="581025"/>
          </a:xfrm>
          <a:prstGeom prst="roundRect">
            <a:avLst>
              <a:gd name="adj" fmla="val 13115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39" name="reminder-label">
            <a:extLst>
              <a:ext uri="{FF2B5EF4-FFF2-40B4-BE49-F238E27FC236}">
                <a16:creationId xmlns:a16="http://schemas.microsoft.com/office/drawing/2014/main" id="{5DD19220-0121-4235-B1CD-FAFA6575E091}"/>
              </a:ext>
            </a:extLst>
          </p:cNvPr>
          <p:cNvSpPr>
            <a:spLocks noGrp="1"/>
          </p:cNvSpPr>
          <p:nvPr/>
        </p:nvSpPr>
        <p:spPr>
          <a:xfrm>
            <a:off x="666750" y="6062663"/>
            <a:ext cx="857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4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4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25" b="1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操作提醒</a:t>
            </a:r>
            <a:endParaRPr sz="1425" b="1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40" name="reminder">
            <a:extLst>
              <a:ext uri="{FF2B5EF4-FFF2-40B4-BE49-F238E27FC236}">
                <a16:creationId xmlns:a16="http://schemas.microsoft.com/office/drawing/2014/main" id="{55EAE0DC-FB78-42F0-81A0-87CBDE88F414}"/>
              </a:ext>
            </a:extLst>
          </p:cNvPr>
          <p:cNvSpPr>
            <a:spLocks noGrp="1"/>
          </p:cNvSpPr>
          <p:nvPr/>
        </p:nvSpPr>
        <p:spPr>
          <a:xfrm>
            <a:off x="1619250" y="6062663"/>
            <a:ext cx="5847755" cy="23634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4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4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25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咨询入口不等于业务已经受理或完成。请在方案和费用确认后继续办理</a:t>
            </a:r>
            <a:r>
              <a:rPr sz="14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84169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>
            <a:extLst>
              <a:ext uri="{FF2B5EF4-FFF2-40B4-BE49-F238E27FC236}">
                <a16:creationId xmlns:a16="http://schemas.microsoft.com/office/drawing/2014/main" id="{BCB6087F-3B9F-4CF1-AE9F-2227B21F87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34650" y="904875"/>
            <a:ext cx="952500" cy="952500"/>
          </a:xfrm>
          <a:prstGeom prst="rect">
            <a:avLst/>
          </a:prstGeom>
        </p:spPr>
      </p:pic>
      <p:sp>
        <p:nvSpPr>
          <p:cNvPr id="2" name="manual-label">
            <a:extLst>
              <a:ext uri="{FF2B5EF4-FFF2-40B4-BE49-F238E27FC236}">
                <a16:creationId xmlns:a16="http://schemas.microsoft.com/office/drawing/2014/main" id="{258EA8A7-9DC9-4F2C-A8A3-71004202E5D0}"/>
              </a:ext>
            </a:extLst>
          </p:cNvPr>
          <p:cNvSpPr>
            <a:spLocks noGrp="1"/>
          </p:cNvSpPr>
          <p:nvPr/>
        </p:nvSpPr>
        <p:spPr>
          <a:xfrm>
            <a:off x="666750" y="2857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财汇通使用手册</a:t>
            </a:r>
          </a:p>
        </p:txBody>
      </p:sp>
      <p:sp>
        <p:nvSpPr>
          <p:cNvPr id="3" name="manual-en">
            <a:extLst>
              <a:ext uri="{FF2B5EF4-FFF2-40B4-BE49-F238E27FC236}">
                <a16:creationId xmlns:a16="http://schemas.microsoft.com/office/drawing/2014/main" id="{1A333C92-8183-4775-9976-EE6AB3CF622D}"/>
              </a:ext>
            </a:extLst>
          </p:cNvPr>
          <p:cNvSpPr>
            <a:spLocks noGrp="1"/>
          </p:cNvSpPr>
          <p:nvPr/>
        </p:nvSpPr>
        <p:spPr>
          <a:xfrm>
            <a:off x="7810500" y="295275"/>
            <a:ext cx="176212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r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USER MANUAL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254E238-4DD4-43C0-9004-D0793F2695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952110" y="238125"/>
            <a:ext cx="1565131" cy="333375"/>
          </a:xfrm>
          <a:prstGeom prst="rect">
            <a:avLst/>
          </a:prstGeom>
        </p:spPr>
      </p:pic>
      <p:sp>
        <p:nvSpPr>
          <p:cNvPr id="5" name="section-label">
            <a:extLst>
              <a:ext uri="{FF2B5EF4-FFF2-40B4-BE49-F238E27FC236}">
                <a16:creationId xmlns:a16="http://schemas.microsoft.com/office/drawing/2014/main" id="{09768832-62D5-4A7D-B52D-6BE9409A87E0}"/>
              </a:ext>
            </a:extLst>
          </p:cNvPr>
          <p:cNvSpPr>
            <a:spLocks noGrp="1"/>
          </p:cNvSpPr>
          <p:nvPr/>
        </p:nvSpPr>
        <p:spPr>
          <a:xfrm>
            <a:off x="666750" y="638175"/>
            <a:ext cx="10858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Up Finance / 13</a:t>
            </a:r>
          </a:p>
        </p:txBody>
      </p:sp>
      <p:sp>
        <p:nvSpPr>
          <p:cNvPr id="6" name="slide-title">
            <a:extLst>
              <a:ext uri="{FF2B5EF4-FFF2-40B4-BE49-F238E27FC236}">
                <a16:creationId xmlns:a16="http://schemas.microsoft.com/office/drawing/2014/main" id="{0CF5242F-580D-4C5C-A5F1-485D74A7C2AE}"/>
              </a:ext>
            </a:extLst>
          </p:cNvPr>
          <p:cNvSpPr>
            <a:spLocks noGrp="1"/>
          </p:cNvSpPr>
          <p:nvPr/>
        </p:nvSpPr>
        <p:spPr>
          <a:xfrm>
            <a:off x="666750" y="990600"/>
            <a:ext cx="10858500" cy="561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银行消费资金准备</a:t>
            </a:r>
          </a:p>
        </p:txBody>
      </p:sp>
      <p:sp>
        <p:nvSpPr>
          <p:cNvPr id="7" name="gold-title-rule">
            <a:extLst>
              <a:ext uri="{FF2B5EF4-FFF2-40B4-BE49-F238E27FC236}">
                <a16:creationId xmlns:a16="http://schemas.microsoft.com/office/drawing/2014/main" id="{66296DC2-686C-4B11-8270-3D5AA83700E1}"/>
              </a:ext>
            </a:extLst>
          </p:cNvPr>
          <p:cNvSpPr>
            <a:spLocks noGrp="1"/>
          </p:cNvSpPr>
          <p:nvPr/>
        </p:nvSpPr>
        <p:spPr>
          <a:xfrm>
            <a:off x="666750" y="1657350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8" name="lead">
            <a:extLst>
              <a:ext uri="{FF2B5EF4-FFF2-40B4-BE49-F238E27FC236}">
                <a16:creationId xmlns:a16="http://schemas.microsoft.com/office/drawing/2014/main" id="{E990DBA8-732D-47CF-9438-D75403097515}"/>
              </a:ext>
            </a:extLst>
          </p:cNvPr>
          <p:cNvSpPr>
            <a:spLocks noGrp="1"/>
          </p:cNvSpPr>
          <p:nvPr/>
        </p:nvSpPr>
        <p:spPr>
          <a:xfrm>
            <a:off x="666750" y="1838325"/>
            <a:ext cx="5087931" cy="28616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先申请支持的收款账户，再从外部银行按要求汇款</a:t>
            </a:r>
            <a:r>
              <a:rPr sz="17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9" name="footer-rule">
            <a:extLst>
              <a:ext uri="{FF2B5EF4-FFF2-40B4-BE49-F238E27FC236}">
                <a16:creationId xmlns:a16="http://schemas.microsoft.com/office/drawing/2014/main" id="{26975AFA-AACD-45C4-8591-4719D25FCAEC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9525"/>
          </a:xfrm>
          <a:prstGeom prst="rect">
            <a:avLst/>
          </a:prstGeom>
          <a:solidFill>
            <a:srgbClr val="DCE8EF"/>
          </a:solidFill>
          <a:ln w="0">
            <a:noFill/>
            <a:prstDash val="solid"/>
          </a:ln>
        </p:spPr>
      </p:sp>
      <p:sp>
        <p:nvSpPr>
          <p:cNvPr id="10" name="footer-brand">
            <a:extLst>
              <a:ext uri="{FF2B5EF4-FFF2-40B4-BE49-F238E27FC236}">
                <a16:creationId xmlns:a16="http://schemas.microsoft.com/office/drawing/2014/main" id="{9718E27A-11A0-471B-9B20-44A610B4D00E}"/>
              </a:ext>
            </a:extLst>
          </p:cNvPr>
          <p:cNvSpPr>
            <a:spLocks noGrp="1"/>
          </p:cNvSpPr>
          <p:nvPr/>
        </p:nvSpPr>
        <p:spPr>
          <a:xfrm>
            <a:off x="666750" y="6591300"/>
            <a:ext cx="3810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财汇通Financial Services</a:t>
            </a:r>
          </a:p>
        </p:txBody>
      </p:sp>
      <p:sp>
        <p:nvSpPr>
          <p:cNvPr id="11" name="folio">
            <a:extLst>
              <a:ext uri="{FF2B5EF4-FFF2-40B4-BE49-F238E27FC236}">
                <a16:creationId xmlns:a16="http://schemas.microsoft.com/office/drawing/2014/main" id="{8BBBCC73-9289-4172-8471-1379F7A983A5}"/>
              </a:ext>
            </a:extLst>
          </p:cNvPr>
          <p:cNvSpPr>
            <a:spLocks noGrp="1"/>
          </p:cNvSpPr>
          <p:nvPr/>
        </p:nvSpPr>
        <p:spPr>
          <a:xfrm>
            <a:off x="11049000" y="6572250"/>
            <a:ext cx="4762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r"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15000"/>
              </a:lnSpc>
              <a:buNone/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en-US" sz="11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14</a:t>
            </a:r>
            <a:endParaRPr sz="1125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12" name="flow-header-surface-0">
            <a:extLst>
              <a:ext uri="{FF2B5EF4-FFF2-40B4-BE49-F238E27FC236}">
                <a16:creationId xmlns:a16="http://schemas.microsoft.com/office/drawing/2014/main" id="{B7F165AE-F6CA-4CD7-9490-31C18CE51328}"/>
              </a:ext>
            </a:extLst>
          </p:cNvPr>
          <p:cNvSpPr>
            <a:spLocks noGrp="1"/>
          </p:cNvSpPr>
          <p:nvPr/>
        </p:nvSpPr>
        <p:spPr>
          <a:xfrm>
            <a:off x="552450" y="2409825"/>
            <a:ext cx="2609850" cy="1562100"/>
          </a:xfrm>
          <a:prstGeom prst="roundRect">
            <a:avLst>
              <a:gd name="adj" fmla="val 4878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13" name="flow-header-surface-1">
            <a:extLst>
              <a:ext uri="{FF2B5EF4-FFF2-40B4-BE49-F238E27FC236}">
                <a16:creationId xmlns:a16="http://schemas.microsoft.com/office/drawing/2014/main" id="{B0E56F59-9F9B-447F-85C2-29A1E3562AD1}"/>
              </a:ext>
            </a:extLst>
          </p:cNvPr>
          <p:cNvSpPr>
            <a:spLocks noGrp="1"/>
          </p:cNvSpPr>
          <p:nvPr/>
        </p:nvSpPr>
        <p:spPr>
          <a:xfrm>
            <a:off x="3333750" y="2409825"/>
            <a:ext cx="2609850" cy="1562100"/>
          </a:xfrm>
          <a:prstGeom prst="roundRect">
            <a:avLst>
              <a:gd name="adj" fmla="val 4878"/>
            </a:avLst>
          </a:prstGeom>
          <a:solidFill>
            <a:srgbClr val="FAF8F5"/>
          </a:solidFill>
          <a:ln w="0">
            <a:noFill/>
            <a:prstDash val="solid"/>
          </a:ln>
        </p:spPr>
      </p:sp>
      <p:sp>
        <p:nvSpPr>
          <p:cNvPr id="14" name="flow-header-surface-2">
            <a:extLst>
              <a:ext uri="{FF2B5EF4-FFF2-40B4-BE49-F238E27FC236}">
                <a16:creationId xmlns:a16="http://schemas.microsoft.com/office/drawing/2014/main" id="{D9C87A15-8848-4F0E-A331-2964A620C46E}"/>
              </a:ext>
            </a:extLst>
          </p:cNvPr>
          <p:cNvSpPr>
            <a:spLocks noGrp="1"/>
          </p:cNvSpPr>
          <p:nvPr/>
        </p:nvSpPr>
        <p:spPr>
          <a:xfrm>
            <a:off x="6115050" y="2409825"/>
            <a:ext cx="2609850" cy="1562100"/>
          </a:xfrm>
          <a:prstGeom prst="roundRect">
            <a:avLst>
              <a:gd name="adj" fmla="val 4878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15" name="flow-header-surface-3">
            <a:extLst>
              <a:ext uri="{FF2B5EF4-FFF2-40B4-BE49-F238E27FC236}">
                <a16:creationId xmlns:a16="http://schemas.microsoft.com/office/drawing/2014/main" id="{B027A627-331D-498F-B136-A41FD0868CBE}"/>
              </a:ext>
            </a:extLst>
          </p:cNvPr>
          <p:cNvSpPr>
            <a:spLocks noGrp="1"/>
          </p:cNvSpPr>
          <p:nvPr/>
        </p:nvSpPr>
        <p:spPr>
          <a:xfrm>
            <a:off x="8896350" y="2409825"/>
            <a:ext cx="2609850" cy="1562100"/>
          </a:xfrm>
          <a:prstGeom prst="roundRect">
            <a:avLst>
              <a:gd name="adj" fmla="val 4878"/>
            </a:avLst>
          </a:prstGeom>
          <a:solidFill>
            <a:srgbClr val="FAF8F5"/>
          </a:solidFill>
          <a:ln w="0">
            <a:noFill/>
            <a:prstDash val="solid"/>
          </a:ln>
        </p:spPr>
      </p:sp>
      <p:sp>
        <p:nvSpPr>
          <p:cNvPr id="16" name="diagram-label">
            <a:extLst>
              <a:ext uri="{FF2B5EF4-FFF2-40B4-BE49-F238E27FC236}">
                <a16:creationId xmlns:a16="http://schemas.microsoft.com/office/drawing/2014/main" id="{8CC21F8F-9C78-4077-8045-230DC371B2D4}"/>
              </a:ext>
            </a:extLst>
          </p:cNvPr>
          <p:cNvSpPr>
            <a:spLocks noGrp="1"/>
          </p:cNvSpPr>
          <p:nvPr/>
        </p:nvSpPr>
        <p:spPr>
          <a:xfrm>
            <a:off x="666750" y="2177115"/>
            <a:ext cx="20955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操作流程示意</a:t>
            </a:r>
            <a:endParaRPr sz="1200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17" name="diagram-number-0">
            <a:extLst>
              <a:ext uri="{FF2B5EF4-FFF2-40B4-BE49-F238E27FC236}">
                <a16:creationId xmlns:a16="http://schemas.microsoft.com/office/drawing/2014/main" id="{083099AC-82E7-49BF-8618-649BA2035C62}"/>
              </a:ext>
            </a:extLst>
          </p:cNvPr>
          <p:cNvSpPr>
            <a:spLocks noGrp="1"/>
          </p:cNvSpPr>
          <p:nvPr/>
        </p:nvSpPr>
        <p:spPr>
          <a:xfrm>
            <a:off x="666750" y="2552700"/>
            <a:ext cx="25146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18" name="diagram-arrow-0">
            <a:extLst>
              <a:ext uri="{FF2B5EF4-FFF2-40B4-BE49-F238E27FC236}">
                <a16:creationId xmlns:a16="http://schemas.microsoft.com/office/drawing/2014/main" id="{F0921F48-7FFD-4DE1-BEBB-136495798E24}"/>
              </a:ext>
            </a:extLst>
          </p:cNvPr>
          <p:cNvSpPr>
            <a:spLocks noGrp="1"/>
          </p:cNvSpPr>
          <p:nvPr/>
        </p:nvSpPr>
        <p:spPr>
          <a:xfrm>
            <a:off x="3009900" y="2695575"/>
            <a:ext cx="323850" cy="95250"/>
          </a:xfrm>
          <a:prstGeom prst="rightArrow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19" name="diagram-heading-0">
            <a:extLst>
              <a:ext uri="{FF2B5EF4-FFF2-40B4-BE49-F238E27FC236}">
                <a16:creationId xmlns:a16="http://schemas.microsoft.com/office/drawing/2014/main" id="{AD53F38D-74C7-4F39-A446-2586230BD4FF}"/>
              </a:ext>
            </a:extLst>
          </p:cNvPr>
          <p:cNvSpPr>
            <a:spLocks noGrp="1"/>
          </p:cNvSpPr>
          <p:nvPr/>
        </p:nvSpPr>
        <p:spPr>
          <a:xfrm>
            <a:off x="666750" y="3048000"/>
            <a:ext cx="2514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申请收款账户</a:t>
            </a:r>
          </a:p>
        </p:txBody>
      </p:sp>
      <p:sp>
        <p:nvSpPr>
          <p:cNvPr id="20" name="diagram-detail-0">
            <a:extLst>
              <a:ext uri="{FF2B5EF4-FFF2-40B4-BE49-F238E27FC236}">
                <a16:creationId xmlns:a16="http://schemas.microsoft.com/office/drawing/2014/main" id="{3EF53433-1DB0-4668-B12F-3E0D2DFD17D9}"/>
              </a:ext>
            </a:extLst>
          </p:cNvPr>
          <p:cNvSpPr>
            <a:spLocks noGrp="1"/>
          </p:cNvSpPr>
          <p:nvPr/>
        </p:nvSpPr>
        <p:spPr>
          <a:xfrm>
            <a:off x="666750" y="3514725"/>
            <a:ext cx="25146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选择国家和币种</a:t>
            </a:r>
          </a:p>
        </p:txBody>
      </p:sp>
      <p:sp>
        <p:nvSpPr>
          <p:cNvPr id="21" name="diagram-number-1">
            <a:extLst>
              <a:ext uri="{FF2B5EF4-FFF2-40B4-BE49-F238E27FC236}">
                <a16:creationId xmlns:a16="http://schemas.microsoft.com/office/drawing/2014/main" id="{A9232036-A985-479A-B3CA-7CB826AECA2F}"/>
              </a:ext>
            </a:extLst>
          </p:cNvPr>
          <p:cNvSpPr>
            <a:spLocks noGrp="1"/>
          </p:cNvSpPr>
          <p:nvPr/>
        </p:nvSpPr>
        <p:spPr>
          <a:xfrm>
            <a:off x="3448050" y="2552700"/>
            <a:ext cx="25146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22" name="diagram-arrow-1">
            <a:extLst>
              <a:ext uri="{FF2B5EF4-FFF2-40B4-BE49-F238E27FC236}">
                <a16:creationId xmlns:a16="http://schemas.microsoft.com/office/drawing/2014/main" id="{9633E5ED-AA7F-4455-A152-2E9BC9340BF5}"/>
              </a:ext>
            </a:extLst>
          </p:cNvPr>
          <p:cNvSpPr>
            <a:spLocks noGrp="1"/>
          </p:cNvSpPr>
          <p:nvPr/>
        </p:nvSpPr>
        <p:spPr>
          <a:xfrm>
            <a:off x="5791200" y="2695575"/>
            <a:ext cx="323850" cy="95250"/>
          </a:xfrm>
          <a:prstGeom prst="rightArrow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23" name="diagram-heading-1">
            <a:extLst>
              <a:ext uri="{FF2B5EF4-FFF2-40B4-BE49-F238E27FC236}">
                <a16:creationId xmlns:a16="http://schemas.microsoft.com/office/drawing/2014/main" id="{755CAE55-0BF7-41CA-A074-365899DBC8A1}"/>
              </a:ext>
            </a:extLst>
          </p:cNvPr>
          <p:cNvSpPr>
            <a:spLocks noGrp="1"/>
          </p:cNvSpPr>
          <p:nvPr/>
        </p:nvSpPr>
        <p:spPr>
          <a:xfrm>
            <a:off x="3448050" y="3048000"/>
            <a:ext cx="2514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查看银行信息</a:t>
            </a:r>
          </a:p>
        </p:txBody>
      </p:sp>
      <p:sp>
        <p:nvSpPr>
          <p:cNvPr id="24" name="diagram-detail-1">
            <a:extLst>
              <a:ext uri="{FF2B5EF4-FFF2-40B4-BE49-F238E27FC236}">
                <a16:creationId xmlns:a16="http://schemas.microsoft.com/office/drawing/2014/main" id="{74D4380E-B89E-4C87-AE2A-3C20F905D17C}"/>
              </a:ext>
            </a:extLst>
          </p:cNvPr>
          <p:cNvSpPr>
            <a:spLocks noGrp="1"/>
          </p:cNvSpPr>
          <p:nvPr/>
        </p:nvSpPr>
        <p:spPr>
          <a:xfrm>
            <a:off x="3448050" y="3514725"/>
            <a:ext cx="25146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名称 账号 代码 附言</a:t>
            </a:r>
          </a:p>
        </p:txBody>
      </p:sp>
      <p:sp>
        <p:nvSpPr>
          <p:cNvPr id="25" name="diagram-number-2">
            <a:extLst>
              <a:ext uri="{FF2B5EF4-FFF2-40B4-BE49-F238E27FC236}">
                <a16:creationId xmlns:a16="http://schemas.microsoft.com/office/drawing/2014/main" id="{8472FA23-3CE4-4D10-9DBE-134E3ABD55C0}"/>
              </a:ext>
            </a:extLst>
          </p:cNvPr>
          <p:cNvSpPr>
            <a:spLocks noGrp="1"/>
          </p:cNvSpPr>
          <p:nvPr/>
        </p:nvSpPr>
        <p:spPr>
          <a:xfrm>
            <a:off x="6229350" y="2552700"/>
            <a:ext cx="25146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26" name="diagram-arrow-2">
            <a:extLst>
              <a:ext uri="{FF2B5EF4-FFF2-40B4-BE49-F238E27FC236}">
                <a16:creationId xmlns:a16="http://schemas.microsoft.com/office/drawing/2014/main" id="{A17E7C50-EFA6-4830-91E8-9107707B936D}"/>
              </a:ext>
            </a:extLst>
          </p:cNvPr>
          <p:cNvSpPr>
            <a:spLocks noGrp="1"/>
          </p:cNvSpPr>
          <p:nvPr/>
        </p:nvSpPr>
        <p:spPr>
          <a:xfrm>
            <a:off x="8572500" y="2695575"/>
            <a:ext cx="323850" cy="95250"/>
          </a:xfrm>
          <a:prstGeom prst="rightArrow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27" name="diagram-heading-2">
            <a:extLst>
              <a:ext uri="{FF2B5EF4-FFF2-40B4-BE49-F238E27FC236}">
                <a16:creationId xmlns:a16="http://schemas.microsoft.com/office/drawing/2014/main" id="{93AC5BCF-2FFC-41FD-9710-BE9A75795218}"/>
              </a:ext>
            </a:extLst>
          </p:cNvPr>
          <p:cNvSpPr>
            <a:spLocks noGrp="1"/>
          </p:cNvSpPr>
          <p:nvPr/>
        </p:nvSpPr>
        <p:spPr>
          <a:xfrm>
            <a:off x="6229350" y="3048000"/>
            <a:ext cx="2514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从外部银行汇款</a:t>
            </a:r>
          </a:p>
        </p:txBody>
      </p:sp>
      <p:sp>
        <p:nvSpPr>
          <p:cNvPr id="28" name="diagram-detail-2">
            <a:extLst>
              <a:ext uri="{FF2B5EF4-FFF2-40B4-BE49-F238E27FC236}">
                <a16:creationId xmlns:a16="http://schemas.microsoft.com/office/drawing/2014/main" id="{01A11A91-89AF-46B2-B84B-0A73E6FBD5D2}"/>
              </a:ext>
            </a:extLst>
          </p:cNvPr>
          <p:cNvSpPr>
            <a:spLocks noGrp="1"/>
          </p:cNvSpPr>
          <p:nvPr/>
        </p:nvSpPr>
        <p:spPr>
          <a:xfrm>
            <a:off x="6229350" y="3514725"/>
            <a:ext cx="25146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遵守付款人要求</a:t>
            </a:r>
          </a:p>
        </p:txBody>
      </p:sp>
      <p:sp>
        <p:nvSpPr>
          <p:cNvPr id="29" name="diagram-number-3">
            <a:extLst>
              <a:ext uri="{FF2B5EF4-FFF2-40B4-BE49-F238E27FC236}">
                <a16:creationId xmlns:a16="http://schemas.microsoft.com/office/drawing/2014/main" id="{D94C5A45-63F0-4A75-8ABE-007DAD6F7E80}"/>
              </a:ext>
            </a:extLst>
          </p:cNvPr>
          <p:cNvSpPr>
            <a:spLocks noGrp="1"/>
          </p:cNvSpPr>
          <p:nvPr/>
        </p:nvSpPr>
        <p:spPr>
          <a:xfrm>
            <a:off x="9010650" y="2552700"/>
            <a:ext cx="25146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04</a:t>
            </a:r>
          </a:p>
        </p:txBody>
      </p:sp>
      <p:sp>
        <p:nvSpPr>
          <p:cNvPr id="30" name="diagram-heading-3">
            <a:extLst>
              <a:ext uri="{FF2B5EF4-FFF2-40B4-BE49-F238E27FC236}">
                <a16:creationId xmlns:a16="http://schemas.microsoft.com/office/drawing/2014/main" id="{2CCAE73C-22B1-4172-AA46-D5E509D8E09F}"/>
              </a:ext>
            </a:extLst>
          </p:cNvPr>
          <p:cNvSpPr>
            <a:spLocks noGrp="1"/>
          </p:cNvSpPr>
          <p:nvPr/>
        </p:nvSpPr>
        <p:spPr>
          <a:xfrm>
            <a:off x="9010650" y="3048000"/>
            <a:ext cx="2514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查询消费记录</a:t>
            </a:r>
          </a:p>
        </p:txBody>
      </p:sp>
      <p:sp>
        <p:nvSpPr>
          <p:cNvPr id="31" name="diagram-detail-3">
            <a:extLst>
              <a:ext uri="{FF2B5EF4-FFF2-40B4-BE49-F238E27FC236}">
                <a16:creationId xmlns:a16="http://schemas.microsoft.com/office/drawing/2014/main" id="{84D54BD4-63DB-4047-99CB-F385ECBD82D5}"/>
              </a:ext>
            </a:extLst>
          </p:cNvPr>
          <p:cNvSpPr>
            <a:spLocks noGrp="1"/>
          </p:cNvSpPr>
          <p:nvPr/>
        </p:nvSpPr>
        <p:spPr>
          <a:xfrm>
            <a:off x="9010650" y="3514725"/>
            <a:ext cx="25146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确认金额 费用 状态</a:t>
            </a:r>
          </a:p>
        </p:txBody>
      </p:sp>
      <p:sp>
        <p:nvSpPr>
          <p:cNvPr id="32" name="body-step-0">
            <a:extLst>
              <a:ext uri="{FF2B5EF4-FFF2-40B4-BE49-F238E27FC236}">
                <a16:creationId xmlns:a16="http://schemas.microsoft.com/office/drawing/2014/main" id="{C415CE07-6E54-4C8B-ABE9-DA81C7F79B05}"/>
              </a:ext>
            </a:extLst>
          </p:cNvPr>
          <p:cNvSpPr>
            <a:spLocks noGrp="1"/>
          </p:cNvSpPr>
          <p:nvPr/>
        </p:nvSpPr>
        <p:spPr>
          <a:xfrm>
            <a:off x="666750" y="4143375"/>
            <a:ext cx="2476500" cy="1485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01</a:t>
            </a:r>
            <a:r>
              <a:rPr lang="en-US"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选择支持的国家和币种</a:t>
            </a: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，</a:t>
            </a:r>
          </a:p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提交收款账户申请资料并</a:t>
            </a:r>
            <a:endParaRPr sz="1650" b="0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等待审核</a:t>
            </a: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33" name="body-step-1">
            <a:extLst>
              <a:ext uri="{FF2B5EF4-FFF2-40B4-BE49-F238E27FC236}">
                <a16:creationId xmlns:a16="http://schemas.microsoft.com/office/drawing/2014/main" id="{FD800B94-EE57-4565-B31F-801B1C10EE28}"/>
              </a:ext>
            </a:extLst>
          </p:cNvPr>
          <p:cNvSpPr>
            <a:spLocks noGrp="1"/>
          </p:cNvSpPr>
          <p:nvPr/>
        </p:nvSpPr>
        <p:spPr>
          <a:xfrm>
            <a:off x="3448050" y="4143375"/>
            <a:ext cx="2476500" cy="1485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02 </a:t>
            </a:r>
            <a:r>
              <a:rPr lang="en-US"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开户成功后，查看收款</a:t>
            </a:r>
            <a:endParaRPr sz="1650" b="0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人名称、银行、账号、银</a:t>
            </a:r>
            <a:endParaRPr sz="1650" b="0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行代码及附言要求</a:t>
            </a: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34" name="body-step-2">
            <a:extLst>
              <a:ext uri="{FF2B5EF4-FFF2-40B4-BE49-F238E27FC236}">
                <a16:creationId xmlns:a16="http://schemas.microsoft.com/office/drawing/2014/main" id="{E365ABF3-45C5-4287-8681-8FAE5D6E4475}"/>
              </a:ext>
            </a:extLst>
          </p:cNvPr>
          <p:cNvSpPr>
            <a:spLocks noGrp="1"/>
          </p:cNvSpPr>
          <p:nvPr/>
        </p:nvSpPr>
        <p:spPr>
          <a:xfrm>
            <a:off x="6229350" y="4143375"/>
            <a:ext cx="2476500" cy="1485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03 </a:t>
            </a:r>
            <a:r>
              <a:rPr lang="en-US"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按页面规定的付款人要</a:t>
            </a:r>
            <a:endParaRPr sz="1650" b="0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求，从外部银行向指定账</a:t>
            </a:r>
            <a:endParaRPr sz="1650" b="0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户汇款</a:t>
            </a: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35" name="body-step-3">
            <a:extLst>
              <a:ext uri="{FF2B5EF4-FFF2-40B4-BE49-F238E27FC236}">
                <a16:creationId xmlns:a16="http://schemas.microsoft.com/office/drawing/2014/main" id="{743EC941-7648-4111-A798-79C445DD0A9A}"/>
              </a:ext>
            </a:extLst>
          </p:cNvPr>
          <p:cNvSpPr>
            <a:spLocks noGrp="1"/>
          </p:cNvSpPr>
          <p:nvPr/>
        </p:nvSpPr>
        <p:spPr>
          <a:xfrm>
            <a:off x="9010650" y="4143375"/>
            <a:ext cx="2476500" cy="1485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04 </a:t>
            </a:r>
            <a:r>
              <a:rPr lang="en-US"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返回财汇通，在消费记</a:t>
            </a:r>
            <a:endParaRPr sz="1650" b="0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录中查看确认状态、到账</a:t>
            </a:r>
            <a:endParaRPr sz="1650" b="0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金额和费用</a:t>
            </a: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36" name="diagram-footer">
            <a:extLst>
              <a:ext uri="{FF2B5EF4-FFF2-40B4-BE49-F238E27FC236}">
                <a16:creationId xmlns:a16="http://schemas.microsoft.com/office/drawing/2014/main" id="{BF5CACE5-71F2-4793-927D-9A69E3B0F707}"/>
              </a:ext>
            </a:extLst>
          </p:cNvPr>
          <p:cNvSpPr>
            <a:spLocks noGrp="1"/>
          </p:cNvSpPr>
          <p:nvPr/>
        </p:nvSpPr>
        <p:spPr>
          <a:xfrm>
            <a:off x="666750" y="5617845"/>
            <a:ext cx="10858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按页面实际要求办理</a:t>
            </a:r>
            <a:r>
              <a:rPr sz="1200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200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完成后及时查看原记录</a:t>
            </a:r>
            <a:endParaRPr sz="1200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37" name="reminder-background">
            <a:extLst>
              <a:ext uri="{FF2B5EF4-FFF2-40B4-BE49-F238E27FC236}">
                <a16:creationId xmlns:a16="http://schemas.microsoft.com/office/drawing/2014/main" id="{0C58E85F-DD6C-4CE5-89EB-0AF2F20E64D0}"/>
              </a:ext>
            </a:extLst>
          </p:cNvPr>
          <p:cNvSpPr>
            <a:spLocks noGrp="1"/>
          </p:cNvSpPr>
          <p:nvPr/>
        </p:nvSpPr>
        <p:spPr>
          <a:xfrm>
            <a:off x="533400" y="5915025"/>
            <a:ext cx="11125200" cy="581025"/>
          </a:xfrm>
          <a:prstGeom prst="roundRect">
            <a:avLst>
              <a:gd name="adj" fmla="val 13115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38" name="reminder-label">
            <a:extLst>
              <a:ext uri="{FF2B5EF4-FFF2-40B4-BE49-F238E27FC236}">
                <a16:creationId xmlns:a16="http://schemas.microsoft.com/office/drawing/2014/main" id="{24C68785-35C2-448B-9965-157A97FB2E32}"/>
              </a:ext>
            </a:extLst>
          </p:cNvPr>
          <p:cNvSpPr>
            <a:spLocks noGrp="1"/>
          </p:cNvSpPr>
          <p:nvPr/>
        </p:nvSpPr>
        <p:spPr>
          <a:xfrm>
            <a:off x="666750" y="6069203"/>
            <a:ext cx="857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4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4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操作提醒</a:t>
            </a:r>
          </a:p>
        </p:txBody>
      </p:sp>
      <p:sp>
        <p:nvSpPr>
          <p:cNvPr id="39" name="reminder">
            <a:extLst>
              <a:ext uri="{FF2B5EF4-FFF2-40B4-BE49-F238E27FC236}">
                <a16:creationId xmlns:a16="http://schemas.microsoft.com/office/drawing/2014/main" id="{AE4DCA23-6711-417B-BBC1-256B3C452930}"/>
              </a:ext>
            </a:extLst>
          </p:cNvPr>
          <p:cNvSpPr>
            <a:spLocks noGrp="1"/>
          </p:cNvSpPr>
          <p:nvPr/>
        </p:nvSpPr>
        <p:spPr>
          <a:xfrm>
            <a:off x="1619250" y="6069203"/>
            <a:ext cx="9171934" cy="23634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4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4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25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银行消费资金准备采用银行汇款，不会直接向钱包发放USDT。开户成功不代表资金已到账，需等待银行汇款确认</a:t>
            </a:r>
            <a:r>
              <a:rPr sz="14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0619897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>
            <a:extLst>
              <a:ext uri="{FF2B5EF4-FFF2-40B4-BE49-F238E27FC236}">
                <a16:creationId xmlns:a16="http://schemas.microsoft.com/office/drawing/2014/main" id="{942E1EBB-0EA9-45AE-A33D-1C14710926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34650" y="904875"/>
            <a:ext cx="952500" cy="952500"/>
          </a:xfrm>
          <a:prstGeom prst="rect">
            <a:avLst/>
          </a:prstGeom>
        </p:spPr>
      </p:pic>
      <p:sp>
        <p:nvSpPr>
          <p:cNvPr id="2" name="manual-label">
            <a:extLst>
              <a:ext uri="{FF2B5EF4-FFF2-40B4-BE49-F238E27FC236}">
                <a16:creationId xmlns:a16="http://schemas.microsoft.com/office/drawing/2014/main" id="{432EA9E1-128B-4643-8B57-044B44606D31}"/>
              </a:ext>
            </a:extLst>
          </p:cNvPr>
          <p:cNvSpPr>
            <a:spLocks noGrp="1"/>
          </p:cNvSpPr>
          <p:nvPr/>
        </p:nvSpPr>
        <p:spPr>
          <a:xfrm>
            <a:off x="666750" y="2857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财汇通使用手册</a:t>
            </a:r>
          </a:p>
        </p:txBody>
      </p:sp>
      <p:sp>
        <p:nvSpPr>
          <p:cNvPr id="3" name="manual-en">
            <a:extLst>
              <a:ext uri="{FF2B5EF4-FFF2-40B4-BE49-F238E27FC236}">
                <a16:creationId xmlns:a16="http://schemas.microsoft.com/office/drawing/2014/main" id="{BD385457-BA91-4AA6-8482-5B3C3EA90F62}"/>
              </a:ext>
            </a:extLst>
          </p:cNvPr>
          <p:cNvSpPr>
            <a:spLocks noGrp="1"/>
          </p:cNvSpPr>
          <p:nvPr/>
        </p:nvSpPr>
        <p:spPr>
          <a:xfrm>
            <a:off x="7810500" y="295275"/>
            <a:ext cx="176212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r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USER MANUAL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8F36C1C-C4C6-4AB8-ACDB-64B3948688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952110" y="238125"/>
            <a:ext cx="1565131" cy="333375"/>
          </a:xfrm>
          <a:prstGeom prst="rect">
            <a:avLst/>
          </a:prstGeom>
        </p:spPr>
      </p:pic>
      <p:sp>
        <p:nvSpPr>
          <p:cNvPr id="5" name="section-label">
            <a:extLst>
              <a:ext uri="{FF2B5EF4-FFF2-40B4-BE49-F238E27FC236}">
                <a16:creationId xmlns:a16="http://schemas.microsoft.com/office/drawing/2014/main" id="{49A37167-141E-413F-9D48-00119E624ACC}"/>
              </a:ext>
            </a:extLst>
          </p:cNvPr>
          <p:cNvSpPr>
            <a:spLocks noGrp="1"/>
          </p:cNvSpPr>
          <p:nvPr/>
        </p:nvSpPr>
        <p:spPr>
          <a:xfrm>
            <a:off x="666750" y="638175"/>
            <a:ext cx="10858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Up Finance / 14</a:t>
            </a:r>
          </a:p>
        </p:txBody>
      </p:sp>
      <p:sp>
        <p:nvSpPr>
          <p:cNvPr id="6" name="slide-title">
            <a:extLst>
              <a:ext uri="{FF2B5EF4-FFF2-40B4-BE49-F238E27FC236}">
                <a16:creationId xmlns:a16="http://schemas.microsoft.com/office/drawing/2014/main" id="{E0F092F5-9ED1-4CA5-A0C4-9C3E8110F624}"/>
              </a:ext>
            </a:extLst>
          </p:cNvPr>
          <p:cNvSpPr>
            <a:spLocks noGrp="1"/>
          </p:cNvSpPr>
          <p:nvPr/>
        </p:nvSpPr>
        <p:spPr>
          <a:xfrm>
            <a:off x="666750" y="990600"/>
            <a:ext cx="10858500" cy="561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银行消费付款</a:t>
            </a:r>
          </a:p>
        </p:txBody>
      </p:sp>
      <p:sp>
        <p:nvSpPr>
          <p:cNvPr id="7" name="gold-title-rule">
            <a:extLst>
              <a:ext uri="{FF2B5EF4-FFF2-40B4-BE49-F238E27FC236}">
                <a16:creationId xmlns:a16="http://schemas.microsoft.com/office/drawing/2014/main" id="{D4827D46-FA16-4645-BFE6-EF74ED362A71}"/>
              </a:ext>
            </a:extLst>
          </p:cNvPr>
          <p:cNvSpPr>
            <a:spLocks noGrp="1"/>
          </p:cNvSpPr>
          <p:nvPr/>
        </p:nvSpPr>
        <p:spPr>
          <a:xfrm>
            <a:off x="666750" y="1657350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8" name="lead">
            <a:extLst>
              <a:ext uri="{FF2B5EF4-FFF2-40B4-BE49-F238E27FC236}">
                <a16:creationId xmlns:a16="http://schemas.microsoft.com/office/drawing/2014/main" id="{D419553A-AA61-48B8-A075-415315AFE421}"/>
              </a:ext>
            </a:extLst>
          </p:cNvPr>
          <p:cNvSpPr>
            <a:spLocks noGrp="1"/>
          </p:cNvSpPr>
          <p:nvPr/>
        </p:nvSpPr>
        <p:spPr>
          <a:xfrm>
            <a:off x="666750" y="1838325"/>
            <a:ext cx="5751575" cy="28616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核对收款资料、扣款账户和费用承担方式后，再提交付款</a:t>
            </a:r>
            <a:r>
              <a:rPr sz="17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9" name="footer-rule">
            <a:extLst>
              <a:ext uri="{FF2B5EF4-FFF2-40B4-BE49-F238E27FC236}">
                <a16:creationId xmlns:a16="http://schemas.microsoft.com/office/drawing/2014/main" id="{BCED17FC-B26F-4844-94B4-EE1ED036072F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9525"/>
          </a:xfrm>
          <a:prstGeom prst="rect">
            <a:avLst/>
          </a:prstGeom>
          <a:solidFill>
            <a:srgbClr val="DCE8EF"/>
          </a:solidFill>
          <a:ln w="0">
            <a:noFill/>
            <a:prstDash val="solid"/>
          </a:ln>
        </p:spPr>
      </p:sp>
      <p:sp>
        <p:nvSpPr>
          <p:cNvPr id="10" name="footer-brand">
            <a:extLst>
              <a:ext uri="{FF2B5EF4-FFF2-40B4-BE49-F238E27FC236}">
                <a16:creationId xmlns:a16="http://schemas.microsoft.com/office/drawing/2014/main" id="{2CF94F76-A1E8-4A72-9FF1-93162B4D5558}"/>
              </a:ext>
            </a:extLst>
          </p:cNvPr>
          <p:cNvSpPr>
            <a:spLocks noGrp="1"/>
          </p:cNvSpPr>
          <p:nvPr/>
        </p:nvSpPr>
        <p:spPr>
          <a:xfrm>
            <a:off x="666750" y="6591300"/>
            <a:ext cx="3810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财汇通Financial Services</a:t>
            </a:r>
          </a:p>
        </p:txBody>
      </p:sp>
      <p:sp>
        <p:nvSpPr>
          <p:cNvPr id="11" name="folio">
            <a:extLst>
              <a:ext uri="{FF2B5EF4-FFF2-40B4-BE49-F238E27FC236}">
                <a16:creationId xmlns:a16="http://schemas.microsoft.com/office/drawing/2014/main" id="{B92CDCB0-355A-47F0-8684-EDE3138A6AB4}"/>
              </a:ext>
            </a:extLst>
          </p:cNvPr>
          <p:cNvSpPr>
            <a:spLocks noGrp="1"/>
          </p:cNvSpPr>
          <p:nvPr/>
        </p:nvSpPr>
        <p:spPr>
          <a:xfrm>
            <a:off x="11049000" y="6572250"/>
            <a:ext cx="4762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r"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15000"/>
              </a:lnSpc>
              <a:buNone/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en-US" sz="11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15</a:t>
            </a:r>
            <a:endParaRPr sz="1125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12" name="flow-header-surface-0">
            <a:extLst>
              <a:ext uri="{FF2B5EF4-FFF2-40B4-BE49-F238E27FC236}">
                <a16:creationId xmlns:a16="http://schemas.microsoft.com/office/drawing/2014/main" id="{E22C6560-B223-43BC-AB32-28F53AFB3217}"/>
              </a:ext>
            </a:extLst>
          </p:cNvPr>
          <p:cNvSpPr>
            <a:spLocks noGrp="1"/>
          </p:cNvSpPr>
          <p:nvPr/>
        </p:nvSpPr>
        <p:spPr>
          <a:xfrm>
            <a:off x="552450" y="2409825"/>
            <a:ext cx="2609850" cy="1562100"/>
          </a:xfrm>
          <a:prstGeom prst="roundRect">
            <a:avLst>
              <a:gd name="adj" fmla="val 4878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13" name="flow-header-surface-1">
            <a:extLst>
              <a:ext uri="{FF2B5EF4-FFF2-40B4-BE49-F238E27FC236}">
                <a16:creationId xmlns:a16="http://schemas.microsoft.com/office/drawing/2014/main" id="{84BECCFD-F747-4F12-BD1C-E4C04A68EF5C}"/>
              </a:ext>
            </a:extLst>
          </p:cNvPr>
          <p:cNvSpPr>
            <a:spLocks noGrp="1"/>
          </p:cNvSpPr>
          <p:nvPr/>
        </p:nvSpPr>
        <p:spPr>
          <a:xfrm>
            <a:off x="3333750" y="2409825"/>
            <a:ext cx="2609850" cy="1562100"/>
          </a:xfrm>
          <a:prstGeom prst="roundRect">
            <a:avLst>
              <a:gd name="adj" fmla="val 4878"/>
            </a:avLst>
          </a:prstGeom>
          <a:solidFill>
            <a:srgbClr val="FAF8F5"/>
          </a:solidFill>
          <a:ln w="0">
            <a:noFill/>
            <a:prstDash val="solid"/>
          </a:ln>
        </p:spPr>
      </p:sp>
      <p:sp>
        <p:nvSpPr>
          <p:cNvPr id="14" name="flow-header-surface-2">
            <a:extLst>
              <a:ext uri="{FF2B5EF4-FFF2-40B4-BE49-F238E27FC236}">
                <a16:creationId xmlns:a16="http://schemas.microsoft.com/office/drawing/2014/main" id="{3EFF71F5-C7E1-4A5B-8C03-D45F55821FE5}"/>
              </a:ext>
            </a:extLst>
          </p:cNvPr>
          <p:cNvSpPr>
            <a:spLocks noGrp="1"/>
          </p:cNvSpPr>
          <p:nvPr/>
        </p:nvSpPr>
        <p:spPr>
          <a:xfrm>
            <a:off x="6115050" y="2409825"/>
            <a:ext cx="2609850" cy="1562100"/>
          </a:xfrm>
          <a:prstGeom prst="roundRect">
            <a:avLst>
              <a:gd name="adj" fmla="val 4878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15" name="flow-header-surface-3">
            <a:extLst>
              <a:ext uri="{FF2B5EF4-FFF2-40B4-BE49-F238E27FC236}">
                <a16:creationId xmlns:a16="http://schemas.microsoft.com/office/drawing/2014/main" id="{215131C8-8DE0-4100-B4FA-E5604F62C00C}"/>
              </a:ext>
            </a:extLst>
          </p:cNvPr>
          <p:cNvSpPr>
            <a:spLocks noGrp="1"/>
          </p:cNvSpPr>
          <p:nvPr/>
        </p:nvSpPr>
        <p:spPr>
          <a:xfrm>
            <a:off x="8896350" y="2409825"/>
            <a:ext cx="2609850" cy="1562100"/>
          </a:xfrm>
          <a:prstGeom prst="roundRect">
            <a:avLst>
              <a:gd name="adj" fmla="val 4878"/>
            </a:avLst>
          </a:prstGeom>
          <a:solidFill>
            <a:srgbClr val="FAF8F5"/>
          </a:solidFill>
          <a:ln w="0">
            <a:noFill/>
            <a:prstDash val="solid"/>
          </a:ln>
        </p:spPr>
      </p:sp>
      <p:sp>
        <p:nvSpPr>
          <p:cNvPr id="16" name="diagram-label">
            <a:extLst>
              <a:ext uri="{FF2B5EF4-FFF2-40B4-BE49-F238E27FC236}">
                <a16:creationId xmlns:a16="http://schemas.microsoft.com/office/drawing/2014/main" id="{2D34EAB8-3FF2-47A4-AAEC-96889BB4ECDC}"/>
              </a:ext>
            </a:extLst>
          </p:cNvPr>
          <p:cNvSpPr>
            <a:spLocks noGrp="1"/>
          </p:cNvSpPr>
          <p:nvPr/>
        </p:nvSpPr>
        <p:spPr>
          <a:xfrm>
            <a:off x="666750" y="2173605"/>
            <a:ext cx="20955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操作流程示意</a:t>
            </a:r>
            <a:endParaRPr sz="1200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17" name="diagram-number-0">
            <a:extLst>
              <a:ext uri="{FF2B5EF4-FFF2-40B4-BE49-F238E27FC236}">
                <a16:creationId xmlns:a16="http://schemas.microsoft.com/office/drawing/2014/main" id="{D537378B-B1AF-4722-AB33-326C06F0D084}"/>
              </a:ext>
            </a:extLst>
          </p:cNvPr>
          <p:cNvSpPr>
            <a:spLocks noGrp="1"/>
          </p:cNvSpPr>
          <p:nvPr/>
        </p:nvSpPr>
        <p:spPr>
          <a:xfrm>
            <a:off x="666750" y="2552700"/>
            <a:ext cx="25146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18" name="diagram-arrow-0">
            <a:extLst>
              <a:ext uri="{FF2B5EF4-FFF2-40B4-BE49-F238E27FC236}">
                <a16:creationId xmlns:a16="http://schemas.microsoft.com/office/drawing/2014/main" id="{8BB1478D-B285-4410-985F-237B8FA2174A}"/>
              </a:ext>
            </a:extLst>
          </p:cNvPr>
          <p:cNvSpPr>
            <a:spLocks noGrp="1"/>
          </p:cNvSpPr>
          <p:nvPr/>
        </p:nvSpPr>
        <p:spPr>
          <a:xfrm>
            <a:off x="3009900" y="2695575"/>
            <a:ext cx="323850" cy="95250"/>
          </a:xfrm>
          <a:prstGeom prst="rightArrow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19" name="diagram-heading-0">
            <a:extLst>
              <a:ext uri="{FF2B5EF4-FFF2-40B4-BE49-F238E27FC236}">
                <a16:creationId xmlns:a16="http://schemas.microsoft.com/office/drawing/2014/main" id="{80CA84CD-FCAF-4CB8-9402-4696417E42DC}"/>
              </a:ext>
            </a:extLst>
          </p:cNvPr>
          <p:cNvSpPr>
            <a:spLocks noGrp="1"/>
          </p:cNvSpPr>
          <p:nvPr/>
        </p:nvSpPr>
        <p:spPr>
          <a:xfrm>
            <a:off x="666750" y="3048000"/>
            <a:ext cx="2514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填写收款资料</a:t>
            </a:r>
          </a:p>
        </p:txBody>
      </p:sp>
      <p:sp>
        <p:nvSpPr>
          <p:cNvPr id="20" name="diagram-detail-0">
            <a:extLst>
              <a:ext uri="{FF2B5EF4-FFF2-40B4-BE49-F238E27FC236}">
                <a16:creationId xmlns:a16="http://schemas.microsoft.com/office/drawing/2014/main" id="{BB4E3C21-AC28-4F7D-9393-71404FA71EE7}"/>
              </a:ext>
            </a:extLst>
          </p:cNvPr>
          <p:cNvSpPr>
            <a:spLocks noGrp="1"/>
          </p:cNvSpPr>
          <p:nvPr/>
        </p:nvSpPr>
        <p:spPr>
          <a:xfrm>
            <a:off x="666750" y="3514725"/>
            <a:ext cx="25146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币种 目的地 银行用途</a:t>
            </a:r>
          </a:p>
        </p:txBody>
      </p:sp>
      <p:sp>
        <p:nvSpPr>
          <p:cNvPr id="21" name="diagram-number-1">
            <a:extLst>
              <a:ext uri="{FF2B5EF4-FFF2-40B4-BE49-F238E27FC236}">
                <a16:creationId xmlns:a16="http://schemas.microsoft.com/office/drawing/2014/main" id="{2E5557C7-1543-49DA-8969-31F5F4411FE6}"/>
              </a:ext>
            </a:extLst>
          </p:cNvPr>
          <p:cNvSpPr>
            <a:spLocks noGrp="1"/>
          </p:cNvSpPr>
          <p:nvPr/>
        </p:nvSpPr>
        <p:spPr>
          <a:xfrm>
            <a:off x="3448050" y="2552700"/>
            <a:ext cx="25146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22" name="diagram-arrow-1">
            <a:extLst>
              <a:ext uri="{FF2B5EF4-FFF2-40B4-BE49-F238E27FC236}">
                <a16:creationId xmlns:a16="http://schemas.microsoft.com/office/drawing/2014/main" id="{7538242F-9B5B-40F9-A815-4F5E5AAE7782}"/>
              </a:ext>
            </a:extLst>
          </p:cNvPr>
          <p:cNvSpPr>
            <a:spLocks noGrp="1"/>
          </p:cNvSpPr>
          <p:nvPr/>
        </p:nvSpPr>
        <p:spPr>
          <a:xfrm>
            <a:off x="5791200" y="2695575"/>
            <a:ext cx="323850" cy="95250"/>
          </a:xfrm>
          <a:prstGeom prst="rightArrow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23" name="diagram-heading-1">
            <a:extLst>
              <a:ext uri="{FF2B5EF4-FFF2-40B4-BE49-F238E27FC236}">
                <a16:creationId xmlns:a16="http://schemas.microsoft.com/office/drawing/2014/main" id="{019933BB-FA21-4A29-9259-3D5FB10F605D}"/>
              </a:ext>
            </a:extLst>
          </p:cNvPr>
          <p:cNvSpPr>
            <a:spLocks noGrp="1"/>
          </p:cNvSpPr>
          <p:nvPr/>
        </p:nvSpPr>
        <p:spPr>
          <a:xfrm>
            <a:off x="3448050" y="3048000"/>
            <a:ext cx="2514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核对付款条件</a:t>
            </a:r>
          </a:p>
        </p:txBody>
      </p:sp>
      <p:sp>
        <p:nvSpPr>
          <p:cNvPr id="24" name="diagram-detail-1">
            <a:extLst>
              <a:ext uri="{FF2B5EF4-FFF2-40B4-BE49-F238E27FC236}">
                <a16:creationId xmlns:a16="http://schemas.microsoft.com/office/drawing/2014/main" id="{67F84B21-D938-451C-94CA-D11258943E17}"/>
              </a:ext>
            </a:extLst>
          </p:cNvPr>
          <p:cNvSpPr>
            <a:spLocks noGrp="1"/>
          </p:cNvSpPr>
          <p:nvPr/>
        </p:nvSpPr>
        <p:spPr>
          <a:xfrm>
            <a:off x="3448050" y="3514725"/>
            <a:ext cx="25146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余额 费用 预计到账</a:t>
            </a:r>
          </a:p>
        </p:txBody>
      </p:sp>
      <p:sp>
        <p:nvSpPr>
          <p:cNvPr id="25" name="diagram-number-2">
            <a:extLst>
              <a:ext uri="{FF2B5EF4-FFF2-40B4-BE49-F238E27FC236}">
                <a16:creationId xmlns:a16="http://schemas.microsoft.com/office/drawing/2014/main" id="{A2704D06-5C99-43B7-9A23-99D8BEE53446}"/>
              </a:ext>
            </a:extLst>
          </p:cNvPr>
          <p:cNvSpPr>
            <a:spLocks noGrp="1"/>
          </p:cNvSpPr>
          <p:nvPr/>
        </p:nvSpPr>
        <p:spPr>
          <a:xfrm>
            <a:off x="6229350" y="2552700"/>
            <a:ext cx="25146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26" name="diagram-arrow-2">
            <a:extLst>
              <a:ext uri="{FF2B5EF4-FFF2-40B4-BE49-F238E27FC236}">
                <a16:creationId xmlns:a16="http://schemas.microsoft.com/office/drawing/2014/main" id="{4C84F323-96DB-41DA-8686-05944B39CC19}"/>
              </a:ext>
            </a:extLst>
          </p:cNvPr>
          <p:cNvSpPr>
            <a:spLocks noGrp="1"/>
          </p:cNvSpPr>
          <p:nvPr/>
        </p:nvSpPr>
        <p:spPr>
          <a:xfrm>
            <a:off x="8572500" y="2695575"/>
            <a:ext cx="323850" cy="95250"/>
          </a:xfrm>
          <a:prstGeom prst="rightArrow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27" name="diagram-heading-2">
            <a:extLst>
              <a:ext uri="{FF2B5EF4-FFF2-40B4-BE49-F238E27FC236}">
                <a16:creationId xmlns:a16="http://schemas.microsoft.com/office/drawing/2014/main" id="{0DD4FFEB-9D91-4B50-9782-B26AF5EB2262}"/>
              </a:ext>
            </a:extLst>
          </p:cNvPr>
          <p:cNvSpPr>
            <a:spLocks noGrp="1"/>
          </p:cNvSpPr>
          <p:nvPr/>
        </p:nvSpPr>
        <p:spPr>
          <a:xfrm>
            <a:off x="6229350" y="3048000"/>
            <a:ext cx="2514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提交后查原订单</a:t>
            </a:r>
          </a:p>
        </p:txBody>
      </p:sp>
      <p:sp>
        <p:nvSpPr>
          <p:cNvPr id="28" name="diagram-detail-2">
            <a:extLst>
              <a:ext uri="{FF2B5EF4-FFF2-40B4-BE49-F238E27FC236}">
                <a16:creationId xmlns:a16="http://schemas.microsoft.com/office/drawing/2014/main" id="{9FC807EA-76D9-4D7C-ACE0-E6301B6DF543}"/>
              </a:ext>
            </a:extLst>
          </p:cNvPr>
          <p:cNvSpPr>
            <a:spLocks noGrp="1"/>
          </p:cNvSpPr>
          <p:nvPr/>
        </p:nvSpPr>
        <p:spPr>
          <a:xfrm>
            <a:off x="6229350" y="3514725"/>
            <a:ext cx="25146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按要求补充材料</a:t>
            </a:r>
          </a:p>
        </p:txBody>
      </p:sp>
      <p:sp>
        <p:nvSpPr>
          <p:cNvPr id="29" name="diagram-number-3">
            <a:extLst>
              <a:ext uri="{FF2B5EF4-FFF2-40B4-BE49-F238E27FC236}">
                <a16:creationId xmlns:a16="http://schemas.microsoft.com/office/drawing/2014/main" id="{D5AE89A9-085F-4206-AD7B-DA07C58A9A49}"/>
              </a:ext>
            </a:extLst>
          </p:cNvPr>
          <p:cNvSpPr>
            <a:spLocks noGrp="1"/>
          </p:cNvSpPr>
          <p:nvPr/>
        </p:nvSpPr>
        <p:spPr>
          <a:xfrm>
            <a:off x="9010650" y="2552700"/>
            <a:ext cx="25146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04</a:t>
            </a:r>
          </a:p>
        </p:txBody>
      </p:sp>
      <p:sp>
        <p:nvSpPr>
          <p:cNvPr id="30" name="diagram-heading-3">
            <a:extLst>
              <a:ext uri="{FF2B5EF4-FFF2-40B4-BE49-F238E27FC236}">
                <a16:creationId xmlns:a16="http://schemas.microsoft.com/office/drawing/2014/main" id="{37078D34-2A39-46BC-9DE5-5504B9E08417}"/>
              </a:ext>
            </a:extLst>
          </p:cNvPr>
          <p:cNvSpPr>
            <a:spLocks noGrp="1"/>
          </p:cNvSpPr>
          <p:nvPr/>
        </p:nvSpPr>
        <p:spPr>
          <a:xfrm>
            <a:off x="9010650" y="3048000"/>
            <a:ext cx="2514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核对银行到账</a:t>
            </a:r>
          </a:p>
        </p:txBody>
      </p:sp>
      <p:sp>
        <p:nvSpPr>
          <p:cNvPr id="31" name="diagram-detail-3">
            <a:extLst>
              <a:ext uri="{FF2B5EF4-FFF2-40B4-BE49-F238E27FC236}">
                <a16:creationId xmlns:a16="http://schemas.microsoft.com/office/drawing/2014/main" id="{72D071BB-7985-4A42-AC90-731D9BE1B160}"/>
              </a:ext>
            </a:extLst>
          </p:cNvPr>
          <p:cNvSpPr>
            <a:spLocks noGrp="1"/>
          </p:cNvSpPr>
          <p:nvPr/>
        </p:nvSpPr>
        <p:spPr>
          <a:xfrm>
            <a:off x="9010650" y="3514725"/>
            <a:ext cx="25146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由收款人确认结果</a:t>
            </a:r>
          </a:p>
        </p:txBody>
      </p:sp>
      <p:sp>
        <p:nvSpPr>
          <p:cNvPr id="32" name="body-step-0">
            <a:extLst>
              <a:ext uri="{FF2B5EF4-FFF2-40B4-BE49-F238E27FC236}">
                <a16:creationId xmlns:a16="http://schemas.microsoft.com/office/drawing/2014/main" id="{5F5CC193-E0FC-4CEB-842E-F5E6C0FF6D3B}"/>
              </a:ext>
            </a:extLst>
          </p:cNvPr>
          <p:cNvSpPr>
            <a:spLocks noGrp="1"/>
          </p:cNvSpPr>
          <p:nvPr/>
        </p:nvSpPr>
        <p:spPr>
          <a:xfrm>
            <a:off x="666750" y="4143375"/>
            <a:ext cx="2476500" cy="1485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01</a:t>
            </a:r>
            <a:r>
              <a:rPr lang="en-US"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选择币种、目的地和收</a:t>
            </a:r>
            <a:endParaRPr sz="1650" b="0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款人类型，填写银行账户</a:t>
            </a: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、</a:t>
            </a:r>
          </a:p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付款用途及所需资料</a:t>
            </a: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33" name="body-step-1">
            <a:extLst>
              <a:ext uri="{FF2B5EF4-FFF2-40B4-BE49-F238E27FC236}">
                <a16:creationId xmlns:a16="http://schemas.microsoft.com/office/drawing/2014/main" id="{62F79581-4B33-4ECD-BF26-12A4E309F432}"/>
              </a:ext>
            </a:extLst>
          </p:cNvPr>
          <p:cNvSpPr>
            <a:spLocks noGrp="1"/>
          </p:cNvSpPr>
          <p:nvPr/>
        </p:nvSpPr>
        <p:spPr>
          <a:xfrm>
            <a:off x="3448050" y="4143375"/>
            <a:ext cx="2476500" cy="1485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02 </a:t>
            </a:r>
            <a:r>
              <a:rPr lang="en-US"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核对扣款账户、费用承</a:t>
            </a:r>
            <a:endParaRPr sz="1650" b="0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担方式和收款人预计到账</a:t>
            </a:r>
            <a:endParaRPr sz="1650" b="0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金额</a:t>
            </a: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34" name="body-step-2">
            <a:extLst>
              <a:ext uri="{FF2B5EF4-FFF2-40B4-BE49-F238E27FC236}">
                <a16:creationId xmlns:a16="http://schemas.microsoft.com/office/drawing/2014/main" id="{2D5F1279-5268-45B6-9ECE-4802A93CEEF5}"/>
              </a:ext>
            </a:extLst>
          </p:cNvPr>
          <p:cNvSpPr>
            <a:spLocks noGrp="1"/>
          </p:cNvSpPr>
          <p:nvPr/>
        </p:nvSpPr>
        <p:spPr>
          <a:xfrm>
            <a:off x="6229350" y="4143375"/>
            <a:ext cx="2476500" cy="1485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03 </a:t>
            </a:r>
            <a:r>
              <a:rPr lang="en-US"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确认余额充足、收款资</a:t>
            </a:r>
            <a:endParaRPr sz="1650" b="0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料无误后提交付款</a:t>
            </a: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35" name="body-step-3">
            <a:extLst>
              <a:ext uri="{FF2B5EF4-FFF2-40B4-BE49-F238E27FC236}">
                <a16:creationId xmlns:a16="http://schemas.microsoft.com/office/drawing/2014/main" id="{F13F0A13-F952-46E8-AA9B-58A131439B78}"/>
              </a:ext>
            </a:extLst>
          </p:cNvPr>
          <p:cNvSpPr>
            <a:spLocks noGrp="1"/>
          </p:cNvSpPr>
          <p:nvPr/>
        </p:nvSpPr>
        <p:spPr>
          <a:xfrm>
            <a:off x="9010650" y="4143375"/>
            <a:ext cx="2476500" cy="1485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04 </a:t>
            </a:r>
            <a:r>
              <a:rPr lang="en-US"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如需补充材料，返回原</a:t>
            </a:r>
            <a:endParaRPr sz="1650" b="0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订单完成。持续查看订单</a:t>
            </a:r>
            <a:endParaRPr sz="1650" b="0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进度，并由收款人核对银</a:t>
            </a:r>
            <a:endParaRPr sz="1650" b="0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行到账</a:t>
            </a: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36" name="diagram-footer">
            <a:extLst>
              <a:ext uri="{FF2B5EF4-FFF2-40B4-BE49-F238E27FC236}">
                <a16:creationId xmlns:a16="http://schemas.microsoft.com/office/drawing/2014/main" id="{E506A236-6BE4-48B5-9F99-9AECD8C1F06B}"/>
              </a:ext>
            </a:extLst>
          </p:cNvPr>
          <p:cNvSpPr>
            <a:spLocks noGrp="1"/>
          </p:cNvSpPr>
          <p:nvPr/>
        </p:nvSpPr>
        <p:spPr>
          <a:xfrm>
            <a:off x="666750" y="5648325"/>
            <a:ext cx="10858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按页面实际要求办理 完成后及时查看原记录</a:t>
            </a:r>
          </a:p>
        </p:txBody>
      </p:sp>
      <p:sp>
        <p:nvSpPr>
          <p:cNvPr id="37" name="reminder-background">
            <a:extLst>
              <a:ext uri="{FF2B5EF4-FFF2-40B4-BE49-F238E27FC236}">
                <a16:creationId xmlns:a16="http://schemas.microsoft.com/office/drawing/2014/main" id="{AD78AA8D-A913-4DAE-9C77-6DAFB046FEA9}"/>
              </a:ext>
            </a:extLst>
          </p:cNvPr>
          <p:cNvSpPr>
            <a:spLocks noGrp="1"/>
          </p:cNvSpPr>
          <p:nvPr/>
        </p:nvSpPr>
        <p:spPr>
          <a:xfrm>
            <a:off x="533400" y="5915025"/>
            <a:ext cx="11125200" cy="581025"/>
          </a:xfrm>
          <a:prstGeom prst="roundRect">
            <a:avLst>
              <a:gd name="adj" fmla="val 13115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38" name="reminder-label">
            <a:extLst>
              <a:ext uri="{FF2B5EF4-FFF2-40B4-BE49-F238E27FC236}">
                <a16:creationId xmlns:a16="http://schemas.microsoft.com/office/drawing/2014/main" id="{DBBB8DE7-40CA-45E7-8688-F3FE8D6D4638}"/>
              </a:ext>
            </a:extLst>
          </p:cNvPr>
          <p:cNvSpPr>
            <a:spLocks noGrp="1"/>
          </p:cNvSpPr>
          <p:nvPr/>
        </p:nvSpPr>
        <p:spPr>
          <a:xfrm>
            <a:off x="666750" y="6062663"/>
            <a:ext cx="857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4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4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操作提醒</a:t>
            </a:r>
          </a:p>
        </p:txBody>
      </p:sp>
      <p:sp>
        <p:nvSpPr>
          <p:cNvPr id="39" name="reminder">
            <a:extLst>
              <a:ext uri="{FF2B5EF4-FFF2-40B4-BE49-F238E27FC236}">
                <a16:creationId xmlns:a16="http://schemas.microsoft.com/office/drawing/2014/main" id="{991A8E7B-A67D-492F-92D0-E0455D16751E}"/>
              </a:ext>
            </a:extLst>
          </p:cNvPr>
          <p:cNvSpPr>
            <a:spLocks noGrp="1"/>
          </p:cNvSpPr>
          <p:nvPr/>
        </p:nvSpPr>
        <p:spPr>
          <a:xfrm>
            <a:off x="1619250" y="6062663"/>
            <a:ext cx="8406147" cy="23634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4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4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25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订单处理中先查询原订单，不要重复提交付款。具体支持范围和办理时效以页面及服务方确认结果为准</a:t>
            </a:r>
            <a:r>
              <a:rPr sz="14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997230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>
            <a:extLst>
              <a:ext uri="{FF2B5EF4-FFF2-40B4-BE49-F238E27FC236}">
                <a16:creationId xmlns:a16="http://schemas.microsoft.com/office/drawing/2014/main" id="{A67511C3-DE60-4986-864E-03690B961A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34650" y="904875"/>
            <a:ext cx="952500" cy="952500"/>
          </a:xfrm>
          <a:prstGeom prst="rect">
            <a:avLst/>
          </a:prstGeom>
        </p:spPr>
      </p:pic>
      <p:sp>
        <p:nvSpPr>
          <p:cNvPr id="2" name="manual-label">
            <a:extLst>
              <a:ext uri="{FF2B5EF4-FFF2-40B4-BE49-F238E27FC236}">
                <a16:creationId xmlns:a16="http://schemas.microsoft.com/office/drawing/2014/main" id="{32B6FAB6-F86A-4F9D-B43E-DC6BDE86BFFE}"/>
              </a:ext>
            </a:extLst>
          </p:cNvPr>
          <p:cNvSpPr>
            <a:spLocks noGrp="1"/>
          </p:cNvSpPr>
          <p:nvPr/>
        </p:nvSpPr>
        <p:spPr>
          <a:xfrm>
            <a:off x="666750" y="2857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财汇通使用手册</a:t>
            </a:r>
          </a:p>
        </p:txBody>
      </p:sp>
      <p:sp>
        <p:nvSpPr>
          <p:cNvPr id="3" name="manual-en">
            <a:extLst>
              <a:ext uri="{FF2B5EF4-FFF2-40B4-BE49-F238E27FC236}">
                <a16:creationId xmlns:a16="http://schemas.microsoft.com/office/drawing/2014/main" id="{CC3F1AF4-97F8-4590-9285-09A55EA8AF83}"/>
              </a:ext>
            </a:extLst>
          </p:cNvPr>
          <p:cNvSpPr>
            <a:spLocks noGrp="1"/>
          </p:cNvSpPr>
          <p:nvPr/>
        </p:nvSpPr>
        <p:spPr>
          <a:xfrm>
            <a:off x="7810500" y="295275"/>
            <a:ext cx="176212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r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USER MANUAL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B3B1E22-BD07-446E-A45D-4CDC60855F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952110" y="238125"/>
            <a:ext cx="1565131" cy="333375"/>
          </a:xfrm>
          <a:prstGeom prst="rect">
            <a:avLst/>
          </a:prstGeom>
        </p:spPr>
      </p:pic>
      <p:sp>
        <p:nvSpPr>
          <p:cNvPr id="5" name="section-label">
            <a:extLst>
              <a:ext uri="{FF2B5EF4-FFF2-40B4-BE49-F238E27FC236}">
                <a16:creationId xmlns:a16="http://schemas.microsoft.com/office/drawing/2014/main" id="{01B08C82-4EEB-499F-8A26-321E6A036ED5}"/>
              </a:ext>
            </a:extLst>
          </p:cNvPr>
          <p:cNvSpPr>
            <a:spLocks noGrp="1"/>
          </p:cNvSpPr>
          <p:nvPr/>
        </p:nvSpPr>
        <p:spPr>
          <a:xfrm>
            <a:off x="666750" y="638175"/>
            <a:ext cx="10858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Up Finance / 15</a:t>
            </a:r>
          </a:p>
        </p:txBody>
      </p:sp>
      <p:sp>
        <p:nvSpPr>
          <p:cNvPr id="6" name="slide-title">
            <a:extLst>
              <a:ext uri="{FF2B5EF4-FFF2-40B4-BE49-F238E27FC236}">
                <a16:creationId xmlns:a16="http://schemas.microsoft.com/office/drawing/2014/main" id="{E4F5FC64-1A98-47B1-B58B-0BB4ACE5809D}"/>
              </a:ext>
            </a:extLst>
          </p:cNvPr>
          <p:cNvSpPr>
            <a:spLocks noGrp="1"/>
          </p:cNvSpPr>
          <p:nvPr/>
        </p:nvSpPr>
        <p:spPr>
          <a:xfrm>
            <a:off x="666750" y="990600"/>
            <a:ext cx="10858500" cy="561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申请和使用U 卡</a:t>
            </a:r>
          </a:p>
        </p:txBody>
      </p:sp>
      <p:sp>
        <p:nvSpPr>
          <p:cNvPr id="7" name="gold-title-rule">
            <a:extLst>
              <a:ext uri="{FF2B5EF4-FFF2-40B4-BE49-F238E27FC236}">
                <a16:creationId xmlns:a16="http://schemas.microsoft.com/office/drawing/2014/main" id="{EDC3F20B-99A6-4E92-94EE-2F8B22742E9E}"/>
              </a:ext>
            </a:extLst>
          </p:cNvPr>
          <p:cNvSpPr>
            <a:spLocks noGrp="1"/>
          </p:cNvSpPr>
          <p:nvPr/>
        </p:nvSpPr>
        <p:spPr>
          <a:xfrm>
            <a:off x="666750" y="1657350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8" name="lead">
            <a:extLst>
              <a:ext uri="{FF2B5EF4-FFF2-40B4-BE49-F238E27FC236}">
                <a16:creationId xmlns:a16="http://schemas.microsoft.com/office/drawing/2014/main" id="{3A247B2E-7B92-4942-9D12-90C0823585A1}"/>
              </a:ext>
            </a:extLst>
          </p:cNvPr>
          <p:cNvSpPr>
            <a:spLocks noGrp="1"/>
          </p:cNvSpPr>
          <p:nvPr/>
        </p:nvSpPr>
        <p:spPr>
          <a:xfrm>
            <a:off x="666750" y="1838325"/>
            <a:ext cx="5751575" cy="28616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了解卡片条件，提交持卡人资料，确认卡片可用后再消费</a:t>
            </a:r>
            <a:r>
              <a:rPr sz="17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9" name="footer-rule">
            <a:extLst>
              <a:ext uri="{FF2B5EF4-FFF2-40B4-BE49-F238E27FC236}">
                <a16:creationId xmlns:a16="http://schemas.microsoft.com/office/drawing/2014/main" id="{7FA32E31-21A1-4E1B-A3E6-832BEBA1046B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9525"/>
          </a:xfrm>
          <a:prstGeom prst="rect">
            <a:avLst/>
          </a:prstGeom>
          <a:solidFill>
            <a:srgbClr val="DCE8EF"/>
          </a:solidFill>
          <a:ln w="0">
            <a:noFill/>
            <a:prstDash val="solid"/>
          </a:ln>
        </p:spPr>
      </p:sp>
      <p:sp>
        <p:nvSpPr>
          <p:cNvPr id="10" name="footer-brand">
            <a:extLst>
              <a:ext uri="{FF2B5EF4-FFF2-40B4-BE49-F238E27FC236}">
                <a16:creationId xmlns:a16="http://schemas.microsoft.com/office/drawing/2014/main" id="{6B9CE039-B368-496E-B284-F85929EE95B8}"/>
              </a:ext>
            </a:extLst>
          </p:cNvPr>
          <p:cNvSpPr>
            <a:spLocks noGrp="1"/>
          </p:cNvSpPr>
          <p:nvPr/>
        </p:nvSpPr>
        <p:spPr>
          <a:xfrm>
            <a:off x="666750" y="6591300"/>
            <a:ext cx="3810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财汇通Financial Services</a:t>
            </a:r>
          </a:p>
        </p:txBody>
      </p:sp>
      <p:sp>
        <p:nvSpPr>
          <p:cNvPr id="11" name="folio">
            <a:extLst>
              <a:ext uri="{FF2B5EF4-FFF2-40B4-BE49-F238E27FC236}">
                <a16:creationId xmlns:a16="http://schemas.microsoft.com/office/drawing/2014/main" id="{114A0D5D-0A10-449A-AA19-4AC4AA4A21D9}"/>
              </a:ext>
            </a:extLst>
          </p:cNvPr>
          <p:cNvSpPr>
            <a:spLocks noGrp="1"/>
          </p:cNvSpPr>
          <p:nvPr/>
        </p:nvSpPr>
        <p:spPr>
          <a:xfrm>
            <a:off x="11049000" y="6572250"/>
            <a:ext cx="4762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r"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15000"/>
              </a:lnSpc>
              <a:buNone/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en-US" sz="11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16</a:t>
            </a:r>
            <a:endParaRPr sz="1125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12" name="flow-header-surface-0">
            <a:extLst>
              <a:ext uri="{FF2B5EF4-FFF2-40B4-BE49-F238E27FC236}">
                <a16:creationId xmlns:a16="http://schemas.microsoft.com/office/drawing/2014/main" id="{DAD21DF7-1721-45C1-9632-7A66438C1D1F}"/>
              </a:ext>
            </a:extLst>
          </p:cNvPr>
          <p:cNvSpPr>
            <a:spLocks noGrp="1"/>
          </p:cNvSpPr>
          <p:nvPr/>
        </p:nvSpPr>
        <p:spPr>
          <a:xfrm>
            <a:off x="552450" y="2409825"/>
            <a:ext cx="2609850" cy="1562100"/>
          </a:xfrm>
          <a:prstGeom prst="roundRect">
            <a:avLst>
              <a:gd name="adj" fmla="val 4878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13" name="flow-header-surface-1">
            <a:extLst>
              <a:ext uri="{FF2B5EF4-FFF2-40B4-BE49-F238E27FC236}">
                <a16:creationId xmlns:a16="http://schemas.microsoft.com/office/drawing/2014/main" id="{25F7BA98-5F50-4B40-8C43-F8A54351826D}"/>
              </a:ext>
            </a:extLst>
          </p:cNvPr>
          <p:cNvSpPr>
            <a:spLocks noGrp="1"/>
          </p:cNvSpPr>
          <p:nvPr/>
        </p:nvSpPr>
        <p:spPr>
          <a:xfrm>
            <a:off x="3333750" y="2409825"/>
            <a:ext cx="2609850" cy="1562100"/>
          </a:xfrm>
          <a:prstGeom prst="roundRect">
            <a:avLst>
              <a:gd name="adj" fmla="val 4878"/>
            </a:avLst>
          </a:prstGeom>
          <a:solidFill>
            <a:srgbClr val="FAF8F5"/>
          </a:solidFill>
          <a:ln w="0">
            <a:noFill/>
            <a:prstDash val="solid"/>
          </a:ln>
        </p:spPr>
      </p:sp>
      <p:sp>
        <p:nvSpPr>
          <p:cNvPr id="14" name="flow-header-surface-2">
            <a:extLst>
              <a:ext uri="{FF2B5EF4-FFF2-40B4-BE49-F238E27FC236}">
                <a16:creationId xmlns:a16="http://schemas.microsoft.com/office/drawing/2014/main" id="{A997E3D0-3B84-4FA6-9872-EF517FB02A24}"/>
              </a:ext>
            </a:extLst>
          </p:cNvPr>
          <p:cNvSpPr>
            <a:spLocks noGrp="1"/>
          </p:cNvSpPr>
          <p:nvPr/>
        </p:nvSpPr>
        <p:spPr>
          <a:xfrm>
            <a:off x="6115050" y="2409825"/>
            <a:ext cx="2609850" cy="1562100"/>
          </a:xfrm>
          <a:prstGeom prst="roundRect">
            <a:avLst>
              <a:gd name="adj" fmla="val 4878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15" name="flow-header-surface-3">
            <a:extLst>
              <a:ext uri="{FF2B5EF4-FFF2-40B4-BE49-F238E27FC236}">
                <a16:creationId xmlns:a16="http://schemas.microsoft.com/office/drawing/2014/main" id="{C5E462F6-BED7-46CB-80D8-99DE3F75ED4E}"/>
              </a:ext>
            </a:extLst>
          </p:cNvPr>
          <p:cNvSpPr>
            <a:spLocks noGrp="1"/>
          </p:cNvSpPr>
          <p:nvPr/>
        </p:nvSpPr>
        <p:spPr>
          <a:xfrm>
            <a:off x="8896350" y="2409825"/>
            <a:ext cx="2609850" cy="1562100"/>
          </a:xfrm>
          <a:prstGeom prst="roundRect">
            <a:avLst>
              <a:gd name="adj" fmla="val 4878"/>
            </a:avLst>
          </a:prstGeom>
          <a:solidFill>
            <a:srgbClr val="FAF8F5"/>
          </a:solidFill>
          <a:ln w="0">
            <a:noFill/>
            <a:prstDash val="solid"/>
          </a:ln>
        </p:spPr>
      </p:sp>
      <p:sp>
        <p:nvSpPr>
          <p:cNvPr id="16" name="diagram-label">
            <a:extLst>
              <a:ext uri="{FF2B5EF4-FFF2-40B4-BE49-F238E27FC236}">
                <a16:creationId xmlns:a16="http://schemas.microsoft.com/office/drawing/2014/main" id="{B7AAC6AA-EA21-4524-91E9-B72395F8C076}"/>
              </a:ext>
            </a:extLst>
          </p:cNvPr>
          <p:cNvSpPr>
            <a:spLocks noGrp="1"/>
          </p:cNvSpPr>
          <p:nvPr/>
        </p:nvSpPr>
        <p:spPr>
          <a:xfrm>
            <a:off x="666750" y="2165985"/>
            <a:ext cx="20955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操作流程示意</a:t>
            </a:r>
            <a:endParaRPr sz="1200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17" name="diagram-number-0">
            <a:extLst>
              <a:ext uri="{FF2B5EF4-FFF2-40B4-BE49-F238E27FC236}">
                <a16:creationId xmlns:a16="http://schemas.microsoft.com/office/drawing/2014/main" id="{D32FD4DA-732C-4170-9DD5-541BC60DFD0E}"/>
              </a:ext>
            </a:extLst>
          </p:cNvPr>
          <p:cNvSpPr>
            <a:spLocks noGrp="1"/>
          </p:cNvSpPr>
          <p:nvPr/>
        </p:nvSpPr>
        <p:spPr>
          <a:xfrm>
            <a:off x="666750" y="2552700"/>
            <a:ext cx="25146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18" name="diagram-arrow-0">
            <a:extLst>
              <a:ext uri="{FF2B5EF4-FFF2-40B4-BE49-F238E27FC236}">
                <a16:creationId xmlns:a16="http://schemas.microsoft.com/office/drawing/2014/main" id="{9A4C2F31-3D8D-4D27-84D7-86AC7E8D1589}"/>
              </a:ext>
            </a:extLst>
          </p:cNvPr>
          <p:cNvSpPr>
            <a:spLocks noGrp="1"/>
          </p:cNvSpPr>
          <p:nvPr/>
        </p:nvSpPr>
        <p:spPr>
          <a:xfrm>
            <a:off x="3009900" y="2695575"/>
            <a:ext cx="323850" cy="95250"/>
          </a:xfrm>
          <a:prstGeom prst="rightArrow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19" name="diagram-heading-0">
            <a:extLst>
              <a:ext uri="{FF2B5EF4-FFF2-40B4-BE49-F238E27FC236}">
                <a16:creationId xmlns:a16="http://schemas.microsoft.com/office/drawing/2014/main" id="{01D83BCD-96FC-480C-B2D2-8C22CBE7636E}"/>
              </a:ext>
            </a:extLst>
          </p:cNvPr>
          <p:cNvSpPr>
            <a:spLocks noGrp="1"/>
          </p:cNvSpPr>
          <p:nvPr/>
        </p:nvSpPr>
        <p:spPr>
          <a:xfrm>
            <a:off x="666750" y="3048000"/>
            <a:ext cx="2514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选择适用卡片</a:t>
            </a:r>
          </a:p>
        </p:txBody>
      </p:sp>
      <p:sp>
        <p:nvSpPr>
          <p:cNvPr id="20" name="diagram-detail-0">
            <a:extLst>
              <a:ext uri="{FF2B5EF4-FFF2-40B4-BE49-F238E27FC236}">
                <a16:creationId xmlns:a16="http://schemas.microsoft.com/office/drawing/2014/main" id="{61EBA5C0-7355-462D-90A4-F2A5869E624A}"/>
              </a:ext>
            </a:extLst>
          </p:cNvPr>
          <p:cNvSpPr>
            <a:spLocks noGrp="1"/>
          </p:cNvSpPr>
          <p:nvPr/>
        </p:nvSpPr>
        <p:spPr>
          <a:xfrm>
            <a:off x="666750" y="3514725"/>
            <a:ext cx="25146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范围 费用 限额 扣款</a:t>
            </a:r>
          </a:p>
        </p:txBody>
      </p:sp>
      <p:sp>
        <p:nvSpPr>
          <p:cNvPr id="21" name="diagram-number-1">
            <a:extLst>
              <a:ext uri="{FF2B5EF4-FFF2-40B4-BE49-F238E27FC236}">
                <a16:creationId xmlns:a16="http://schemas.microsoft.com/office/drawing/2014/main" id="{4D1F59DD-72C3-4EA9-A1B0-DA9D93BE5FDF}"/>
              </a:ext>
            </a:extLst>
          </p:cNvPr>
          <p:cNvSpPr>
            <a:spLocks noGrp="1"/>
          </p:cNvSpPr>
          <p:nvPr/>
        </p:nvSpPr>
        <p:spPr>
          <a:xfrm>
            <a:off x="3448050" y="2552700"/>
            <a:ext cx="25146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22" name="diagram-arrow-1">
            <a:extLst>
              <a:ext uri="{FF2B5EF4-FFF2-40B4-BE49-F238E27FC236}">
                <a16:creationId xmlns:a16="http://schemas.microsoft.com/office/drawing/2014/main" id="{70AF77B2-09B5-4E58-BD43-EB01A56DD14A}"/>
              </a:ext>
            </a:extLst>
          </p:cNvPr>
          <p:cNvSpPr>
            <a:spLocks noGrp="1"/>
          </p:cNvSpPr>
          <p:nvPr/>
        </p:nvSpPr>
        <p:spPr>
          <a:xfrm>
            <a:off x="5791200" y="2695575"/>
            <a:ext cx="323850" cy="95250"/>
          </a:xfrm>
          <a:prstGeom prst="rightArrow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23" name="diagram-heading-1">
            <a:extLst>
              <a:ext uri="{FF2B5EF4-FFF2-40B4-BE49-F238E27FC236}">
                <a16:creationId xmlns:a16="http://schemas.microsoft.com/office/drawing/2014/main" id="{128B985E-8F42-4E31-B7F4-1838D607C7BC}"/>
              </a:ext>
            </a:extLst>
          </p:cNvPr>
          <p:cNvSpPr>
            <a:spLocks noGrp="1"/>
          </p:cNvSpPr>
          <p:nvPr/>
        </p:nvSpPr>
        <p:spPr>
          <a:xfrm>
            <a:off x="3448050" y="3048000"/>
            <a:ext cx="2514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提交持卡人资料</a:t>
            </a:r>
          </a:p>
        </p:txBody>
      </p:sp>
      <p:sp>
        <p:nvSpPr>
          <p:cNvPr id="24" name="diagram-detail-1">
            <a:extLst>
              <a:ext uri="{FF2B5EF4-FFF2-40B4-BE49-F238E27FC236}">
                <a16:creationId xmlns:a16="http://schemas.microsoft.com/office/drawing/2014/main" id="{8D659C0B-5B3E-42C0-BA9D-A0C388D46E1A}"/>
              </a:ext>
            </a:extLst>
          </p:cNvPr>
          <p:cNvSpPr>
            <a:spLocks noGrp="1"/>
          </p:cNvSpPr>
          <p:nvPr/>
        </p:nvSpPr>
        <p:spPr>
          <a:xfrm>
            <a:off x="3448050" y="3514725"/>
            <a:ext cx="25146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等待申请审核</a:t>
            </a:r>
          </a:p>
        </p:txBody>
      </p:sp>
      <p:sp>
        <p:nvSpPr>
          <p:cNvPr id="25" name="diagram-number-2">
            <a:extLst>
              <a:ext uri="{FF2B5EF4-FFF2-40B4-BE49-F238E27FC236}">
                <a16:creationId xmlns:a16="http://schemas.microsoft.com/office/drawing/2014/main" id="{C7D6DDA7-1314-4E4F-B46A-208F776DAB7F}"/>
              </a:ext>
            </a:extLst>
          </p:cNvPr>
          <p:cNvSpPr>
            <a:spLocks noGrp="1"/>
          </p:cNvSpPr>
          <p:nvPr/>
        </p:nvSpPr>
        <p:spPr>
          <a:xfrm>
            <a:off x="6229350" y="2552700"/>
            <a:ext cx="25146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26" name="diagram-arrow-2">
            <a:extLst>
              <a:ext uri="{FF2B5EF4-FFF2-40B4-BE49-F238E27FC236}">
                <a16:creationId xmlns:a16="http://schemas.microsoft.com/office/drawing/2014/main" id="{F4AE90FE-2817-457A-AD87-B8422631FFA4}"/>
              </a:ext>
            </a:extLst>
          </p:cNvPr>
          <p:cNvSpPr>
            <a:spLocks noGrp="1"/>
          </p:cNvSpPr>
          <p:nvPr/>
        </p:nvSpPr>
        <p:spPr>
          <a:xfrm>
            <a:off x="8572500" y="2695575"/>
            <a:ext cx="323850" cy="95250"/>
          </a:xfrm>
          <a:prstGeom prst="rightArrow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27" name="diagram-heading-2">
            <a:extLst>
              <a:ext uri="{FF2B5EF4-FFF2-40B4-BE49-F238E27FC236}">
                <a16:creationId xmlns:a16="http://schemas.microsoft.com/office/drawing/2014/main" id="{17053F3C-67CD-464D-8BCD-291F7894E20D}"/>
              </a:ext>
            </a:extLst>
          </p:cNvPr>
          <p:cNvSpPr>
            <a:spLocks noGrp="1"/>
          </p:cNvSpPr>
          <p:nvPr/>
        </p:nvSpPr>
        <p:spPr>
          <a:xfrm>
            <a:off x="6229350" y="3048000"/>
            <a:ext cx="2514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确认卡片可用</a:t>
            </a:r>
          </a:p>
        </p:txBody>
      </p:sp>
      <p:sp>
        <p:nvSpPr>
          <p:cNvPr id="28" name="diagram-detail-2">
            <a:extLst>
              <a:ext uri="{FF2B5EF4-FFF2-40B4-BE49-F238E27FC236}">
                <a16:creationId xmlns:a16="http://schemas.microsoft.com/office/drawing/2014/main" id="{F30D1BDE-C7FD-462C-8374-4903CF9855E3}"/>
              </a:ext>
            </a:extLst>
          </p:cNvPr>
          <p:cNvSpPr>
            <a:spLocks noGrp="1"/>
          </p:cNvSpPr>
          <p:nvPr/>
        </p:nvSpPr>
        <p:spPr>
          <a:xfrm>
            <a:off x="6229350" y="3514725"/>
            <a:ext cx="25146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状态和消费资金</a:t>
            </a:r>
          </a:p>
        </p:txBody>
      </p:sp>
      <p:sp>
        <p:nvSpPr>
          <p:cNvPr id="29" name="diagram-number-3">
            <a:extLst>
              <a:ext uri="{FF2B5EF4-FFF2-40B4-BE49-F238E27FC236}">
                <a16:creationId xmlns:a16="http://schemas.microsoft.com/office/drawing/2014/main" id="{834D9872-07E0-49EA-8B4F-12A15C14B9CF}"/>
              </a:ext>
            </a:extLst>
          </p:cNvPr>
          <p:cNvSpPr>
            <a:spLocks noGrp="1"/>
          </p:cNvSpPr>
          <p:nvPr/>
        </p:nvSpPr>
        <p:spPr>
          <a:xfrm>
            <a:off x="9010650" y="2552700"/>
            <a:ext cx="25146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6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04</a:t>
            </a:r>
          </a:p>
        </p:txBody>
      </p:sp>
      <p:sp>
        <p:nvSpPr>
          <p:cNvPr id="30" name="diagram-heading-3">
            <a:extLst>
              <a:ext uri="{FF2B5EF4-FFF2-40B4-BE49-F238E27FC236}">
                <a16:creationId xmlns:a16="http://schemas.microsoft.com/office/drawing/2014/main" id="{5BD56A6C-9B87-4293-9590-67D36FE9FB63}"/>
              </a:ext>
            </a:extLst>
          </p:cNvPr>
          <p:cNvSpPr>
            <a:spLocks noGrp="1"/>
          </p:cNvSpPr>
          <p:nvPr/>
        </p:nvSpPr>
        <p:spPr>
          <a:xfrm>
            <a:off x="9010650" y="3048000"/>
            <a:ext cx="2514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消费并查账</a:t>
            </a:r>
          </a:p>
        </p:txBody>
      </p:sp>
      <p:sp>
        <p:nvSpPr>
          <p:cNvPr id="31" name="diagram-detail-3">
            <a:extLst>
              <a:ext uri="{FF2B5EF4-FFF2-40B4-BE49-F238E27FC236}">
                <a16:creationId xmlns:a16="http://schemas.microsoft.com/office/drawing/2014/main" id="{4E8B1131-2BEF-4C95-8F0E-61705921837B}"/>
              </a:ext>
            </a:extLst>
          </p:cNvPr>
          <p:cNvSpPr>
            <a:spLocks noGrp="1"/>
          </p:cNvSpPr>
          <p:nvPr/>
        </p:nvSpPr>
        <p:spPr>
          <a:xfrm>
            <a:off x="9010650" y="3514725"/>
            <a:ext cx="25146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消费记录和退款记录</a:t>
            </a:r>
          </a:p>
        </p:txBody>
      </p:sp>
      <p:sp>
        <p:nvSpPr>
          <p:cNvPr id="32" name="body-step-0">
            <a:extLst>
              <a:ext uri="{FF2B5EF4-FFF2-40B4-BE49-F238E27FC236}">
                <a16:creationId xmlns:a16="http://schemas.microsoft.com/office/drawing/2014/main" id="{EBD02F7C-BB1F-4952-ABEF-A58738670979}"/>
              </a:ext>
            </a:extLst>
          </p:cNvPr>
          <p:cNvSpPr>
            <a:spLocks noGrp="1"/>
          </p:cNvSpPr>
          <p:nvPr/>
        </p:nvSpPr>
        <p:spPr>
          <a:xfrm>
            <a:off x="666750" y="4143375"/>
            <a:ext cx="2476500" cy="1485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01 </a:t>
            </a:r>
            <a:r>
              <a:rPr lang="en-US"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查看卡片使用范围、费</a:t>
            </a:r>
            <a:endParaRPr sz="1650" b="0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用、限额和扣款方式，选</a:t>
            </a:r>
            <a:endParaRPr sz="1650" b="0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择合适的卡片</a:t>
            </a: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33" name="body-step-1">
            <a:extLst>
              <a:ext uri="{FF2B5EF4-FFF2-40B4-BE49-F238E27FC236}">
                <a16:creationId xmlns:a16="http://schemas.microsoft.com/office/drawing/2014/main" id="{B1A2189C-0139-4090-A45A-83C61D893743}"/>
              </a:ext>
            </a:extLst>
          </p:cNvPr>
          <p:cNvSpPr>
            <a:spLocks noGrp="1"/>
          </p:cNvSpPr>
          <p:nvPr/>
        </p:nvSpPr>
        <p:spPr>
          <a:xfrm>
            <a:off x="3448050" y="4143375"/>
            <a:ext cx="2476500" cy="1485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02</a:t>
            </a:r>
            <a:r>
              <a:rPr lang="en-US"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填写持卡人资料并提交</a:t>
            </a:r>
            <a:endParaRPr sz="1650" b="0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申请，持续查看审核进度</a:t>
            </a: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34" name="body-step-2">
            <a:extLst>
              <a:ext uri="{FF2B5EF4-FFF2-40B4-BE49-F238E27FC236}">
                <a16:creationId xmlns:a16="http://schemas.microsoft.com/office/drawing/2014/main" id="{7DA370C8-F653-4F6A-94CA-35479A400CED}"/>
              </a:ext>
            </a:extLst>
          </p:cNvPr>
          <p:cNvSpPr>
            <a:spLocks noGrp="1"/>
          </p:cNvSpPr>
          <p:nvPr/>
        </p:nvSpPr>
        <p:spPr>
          <a:xfrm>
            <a:off x="6229350" y="4143375"/>
            <a:ext cx="2476500" cy="1485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03 </a:t>
            </a:r>
            <a:r>
              <a:rPr lang="en-US"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申请成功后，确认卡片</a:t>
            </a:r>
            <a:endParaRPr sz="1650" b="0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状态及可用资金；如需补</a:t>
            </a:r>
            <a:endParaRPr sz="1650" b="0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充消费余额，按卡片页面</a:t>
            </a:r>
            <a:endParaRPr sz="1650" b="0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支持的方式操作</a:t>
            </a: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35" name="body-step-3">
            <a:extLst>
              <a:ext uri="{FF2B5EF4-FFF2-40B4-BE49-F238E27FC236}">
                <a16:creationId xmlns:a16="http://schemas.microsoft.com/office/drawing/2014/main" id="{81016A76-699E-4D2E-9AC8-4C98AE777EC9}"/>
              </a:ext>
            </a:extLst>
          </p:cNvPr>
          <p:cNvSpPr>
            <a:spLocks noGrp="1"/>
          </p:cNvSpPr>
          <p:nvPr/>
        </p:nvSpPr>
        <p:spPr>
          <a:xfrm>
            <a:off x="9010650" y="4143375"/>
            <a:ext cx="2476500" cy="1485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04 </a:t>
            </a:r>
            <a:r>
              <a:rPr lang="en-US"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在支持的场景中消费</a:t>
            </a: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，</a:t>
            </a:r>
          </a:p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按页面提示查看消费和退</a:t>
            </a:r>
            <a:endParaRPr sz="1650" b="0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款记录</a:t>
            </a:r>
            <a:r>
              <a:rPr sz="1650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36" name="diagram-footer">
            <a:extLst>
              <a:ext uri="{FF2B5EF4-FFF2-40B4-BE49-F238E27FC236}">
                <a16:creationId xmlns:a16="http://schemas.microsoft.com/office/drawing/2014/main" id="{13C67948-FCF0-46FA-A0C4-976DF2C27819}"/>
              </a:ext>
            </a:extLst>
          </p:cNvPr>
          <p:cNvSpPr>
            <a:spLocks noGrp="1"/>
          </p:cNvSpPr>
          <p:nvPr/>
        </p:nvSpPr>
        <p:spPr>
          <a:xfrm>
            <a:off x="666750" y="5633085"/>
            <a:ext cx="10858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按页面实际要求办理</a:t>
            </a:r>
            <a:r>
              <a:rPr sz="1200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200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完成后及时查看原记录</a:t>
            </a:r>
            <a:endParaRPr sz="1200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37" name="reminder-background">
            <a:extLst>
              <a:ext uri="{FF2B5EF4-FFF2-40B4-BE49-F238E27FC236}">
                <a16:creationId xmlns:a16="http://schemas.microsoft.com/office/drawing/2014/main" id="{7D8F23ED-B614-44D0-A321-8A4429336FE5}"/>
              </a:ext>
            </a:extLst>
          </p:cNvPr>
          <p:cNvSpPr>
            <a:spLocks noGrp="1"/>
          </p:cNvSpPr>
          <p:nvPr/>
        </p:nvSpPr>
        <p:spPr>
          <a:xfrm>
            <a:off x="533400" y="5915025"/>
            <a:ext cx="11125200" cy="581025"/>
          </a:xfrm>
          <a:prstGeom prst="roundRect">
            <a:avLst>
              <a:gd name="adj" fmla="val 13115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38" name="reminder-label">
            <a:extLst>
              <a:ext uri="{FF2B5EF4-FFF2-40B4-BE49-F238E27FC236}">
                <a16:creationId xmlns:a16="http://schemas.microsoft.com/office/drawing/2014/main" id="{3B7B7BE1-F733-4C8C-8DAC-4AF154B1F14D}"/>
              </a:ext>
            </a:extLst>
          </p:cNvPr>
          <p:cNvSpPr>
            <a:spLocks noGrp="1"/>
          </p:cNvSpPr>
          <p:nvPr/>
        </p:nvSpPr>
        <p:spPr>
          <a:xfrm>
            <a:off x="666750" y="6050153"/>
            <a:ext cx="857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4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4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操作提醒</a:t>
            </a:r>
          </a:p>
        </p:txBody>
      </p:sp>
      <p:sp>
        <p:nvSpPr>
          <p:cNvPr id="39" name="reminder">
            <a:extLst>
              <a:ext uri="{FF2B5EF4-FFF2-40B4-BE49-F238E27FC236}">
                <a16:creationId xmlns:a16="http://schemas.microsoft.com/office/drawing/2014/main" id="{4052347C-4337-4ED6-A8B2-6BDB4850B0A8}"/>
              </a:ext>
            </a:extLst>
          </p:cNvPr>
          <p:cNvSpPr>
            <a:spLocks noGrp="1"/>
          </p:cNvSpPr>
          <p:nvPr/>
        </p:nvSpPr>
        <p:spPr>
          <a:xfrm>
            <a:off x="1619250" y="6050153"/>
            <a:ext cx="8223405" cy="23634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4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4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25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发卡成功不等于可以立即消费，须确认卡片处于可用状态。如支持冻结功能，可按页面提示暂停用卡</a:t>
            </a:r>
            <a:r>
              <a:rPr sz="14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1760137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>
            <a:extLst>
              <a:ext uri="{FF2B5EF4-FFF2-40B4-BE49-F238E27FC236}">
                <a16:creationId xmlns:a16="http://schemas.microsoft.com/office/drawing/2014/main" id="{71D6CD3A-B5B5-47B8-8B97-5759278E2F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34650" y="904875"/>
            <a:ext cx="952500" cy="952500"/>
          </a:xfrm>
          <a:prstGeom prst="rect">
            <a:avLst/>
          </a:prstGeom>
        </p:spPr>
      </p:pic>
      <p:sp>
        <p:nvSpPr>
          <p:cNvPr id="2" name="manual-label">
            <a:extLst>
              <a:ext uri="{FF2B5EF4-FFF2-40B4-BE49-F238E27FC236}">
                <a16:creationId xmlns:a16="http://schemas.microsoft.com/office/drawing/2014/main" id="{8430D756-1795-47C4-A0B1-194CFC6949E6}"/>
              </a:ext>
            </a:extLst>
          </p:cNvPr>
          <p:cNvSpPr>
            <a:spLocks noGrp="1"/>
          </p:cNvSpPr>
          <p:nvPr/>
        </p:nvSpPr>
        <p:spPr>
          <a:xfrm>
            <a:off x="666750" y="2857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财汇通使用手册</a:t>
            </a:r>
          </a:p>
        </p:txBody>
      </p:sp>
      <p:sp>
        <p:nvSpPr>
          <p:cNvPr id="3" name="manual-en">
            <a:extLst>
              <a:ext uri="{FF2B5EF4-FFF2-40B4-BE49-F238E27FC236}">
                <a16:creationId xmlns:a16="http://schemas.microsoft.com/office/drawing/2014/main" id="{D444E762-0E2B-4DEB-85A2-8947A6559BC5}"/>
              </a:ext>
            </a:extLst>
          </p:cNvPr>
          <p:cNvSpPr>
            <a:spLocks noGrp="1"/>
          </p:cNvSpPr>
          <p:nvPr/>
        </p:nvSpPr>
        <p:spPr>
          <a:xfrm>
            <a:off x="7810500" y="295275"/>
            <a:ext cx="176212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r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USER MANUAL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2A12209-4AD5-4A3E-A9C5-DF687B83F3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952110" y="238125"/>
            <a:ext cx="1565131" cy="333375"/>
          </a:xfrm>
          <a:prstGeom prst="rect">
            <a:avLst/>
          </a:prstGeom>
        </p:spPr>
      </p:pic>
      <p:sp>
        <p:nvSpPr>
          <p:cNvPr id="5" name="section-label">
            <a:extLst>
              <a:ext uri="{FF2B5EF4-FFF2-40B4-BE49-F238E27FC236}">
                <a16:creationId xmlns:a16="http://schemas.microsoft.com/office/drawing/2014/main" id="{8D1BD1DA-C397-488E-A675-67417A9EF384}"/>
              </a:ext>
            </a:extLst>
          </p:cNvPr>
          <p:cNvSpPr>
            <a:spLocks noGrp="1"/>
          </p:cNvSpPr>
          <p:nvPr/>
        </p:nvSpPr>
        <p:spPr>
          <a:xfrm>
            <a:off x="666750" y="638175"/>
            <a:ext cx="10858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订单与帮助/ 16</a:t>
            </a:r>
          </a:p>
        </p:txBody>
      </p:sp>
      <p:sp>
        <p:nvSpPr>
          <p:cNvPr id="6" name="slide-title">
            <a:extLst>
              <a:ext uri="{FF2B5EF4-FFF2-40B4-BE49-F238E27FC236}">
                <a16:creationId xmlns:a16="http://schemas.microsoft.com/office/drawing/2014/main" id="{5260A768-EFA7-4E48-A80E-6E9E73DB5007}"/>
              </a:ext>
            </a:extLst>
          </p:cNvPr>
          <p:cNvSpPr>
            <a:spLocks noGrp="1"/>
          </p:cNvSpPr>
          <p:nvPr/>
        </p:nvSpPr>
        <p:spPr>
          <a:xfrm>
            <a:off x="666750" y="990600"/>
            <a:ext cx="10858500" cy="561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查询订单并联系处理</a:t>
            </a:r>
          </a:p>
        </p:txBody>
      </p:sp>
      <p:sp>
        <p:nvSpPr>
          <p:cNvPr id="7" name="gold-title-rule">
            <a:extLst>
              <a:ext uri="{FF2B5EF4-FFF2-40B4-BE49-F238E27FC236}">
                <a16:creationId xmlns:a16="http://schemas.microsoft.com/office/drawing/2014/main" id="{A366C2AC-B939-4445-996E-ECF741B859AC}"/>
              </a:ext>
            </a:extLst>
          </p:cNvPr>
          <p:cNvSpPr>
            <a:spLocks noGrp="1"/>
          </p:cNvSpPr>
          <p:nvPr/>
        </p:nvSpPr>
        <p:spPr>
          <a:xfrm>
            <a:off x="666750" y="1657350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8" name="lead">
            <a:extLst>
              <a:ext uri="{FF2B5EF4-FFF2-40B4-BE49-F238E27FC236}">
                <a16:creationId xmlns:a16="http://schemas.microsoft.com/office/drawing/2014/main" id="{59F03B57-8285-4FF1-B4F5-173381F5AD01}"/>
              </a:ext>
            </a:extLst>
          </p:cNvPr>
          <p:cNvSpPr>
            <a:spLocks noGrp="1"/>
          </p:cNvSpPr>
          <p:nvPr/>
        </p:nvSpPr>
        <p:spPr>
          <a:xfrm>
            <a:off x="666750" y="1838325"/>
            <a:ext cx="10858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订单是跟进业务的主要入口。出现等待、价格变化或退款问题时，先找到原订单。</a:t>
            </a:r>
          </a:p>
        </p:txBody>
      </p:sp>
      <p:sp>
        <p:nvSpPr>
          <p:cNvPr id="9" name="footer-rule">
            <a:extLst>
              <a:ext uri="{FF2B5EF4-FFF2-40B4-BE49-F238E27FC236}">
                <a16:creationId xmlns:a16="http://schemas.microsoft.com/office/drawing/2014/main" id="{1045D139-B04C-451E-953D-893B84A5C7B8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9525"/>
          </a:xfrm>
          <a:prstGeom prst="rect">
            <a:avLst/>
          </a:prstGeom>
          <a:solidFill>
            <a:srgbClr val="DCE8EF"/>
          </a:solidFill>
          <a:ln w="0">
            <a:noFill/>
            <a:prstDash val="solid"/>
          </a:ln>
        </p:spPr>
      </p:sp>
      <p:sp>
        <p:nvSpPr>
          <p:cNvPr id="10" name="footer-brand">
            <a:extLst>
              <a:ext uri="{FF2B5EF4-FFF2-40B4-BE49-F238E27FC236}">
                <a16:creationId xmlns:a16="http://schemas.microsoft.com/office/drawing/2014/main" id="{4A39AAA0-D7F7-4132-8A96-1E2AB01F17CF}"/>
              </a:ext>
            </a:extLst>
          </p:cNvPr>
          <p:cNvSpPr>
            <a:spLocks noGrp="1"/>
          </p:cNvSpPr>
          <p:nvPr/>
        </p:nvSpPr>
        <p:spPr>
          <a:xfrm>
            <a:off x="666750" y="6591300"/>
            <a:ext cx="3810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财汇通Financial Services</a:t>
            </a:r>
          </a:p>
        </p:txBody>
      </p:sp>
      <p:sp>
        <p:nvSpPr>
          <p:cNvPr id="11" name="folio">
            <a:extLst>
              <a:ext uri="{FF2B5EF4-FFF2-40B4-BE49-F238E27FC236}">
                <a16:creationId xmlns:a16="http://schemas.microsoft.com/office/drawing/2014/main" id="{A1CCBAA5-A19D-4CD6-BBC4-DE75B416CB30}"/>
              </a:ext>
            </a:extLst>
          </p:cNvPr>
          <p:cNvSpPr>
            <a:spLocks noGrp="1"/>
          </p:cNvSpPr>
          <p:nvPr/>
        </p:nvSpPr>
        <p:spPr>
          <a:xfrm>
            <a:off x="11049000" y="6572250"/>
            <a:ext cx="4762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r"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15000"/>
              </a:lnSpc>
              <a:buNone/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en-US" sz="11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17</a:t>
            </a:r>
            <a:endParaRPr sz="1125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12" name="step-surface-0">
            <a:extLst>
              <a:ext uri="{FF2B5EF4-FFF2-40B4-BE49-F238E27FC236}">
                <a16:creationId xmlns:a16="http://schemas.microsoft.com/office/drawing/2014/main" id="{61626EC3-98FC-4864-9BD4-90532F30FA20}"/>
              </a:ext>
            </a:extLst>
          </p:cNvPr>
          <p:cNvSpPr>
            <a:spLocks noGrp="1"/>
          </p:cNvSpPr>
          <p:nvPr/>
        </p:nvSpPr>
        <p:spPr>
          <a:xfrm>
            <a:off x="552450" y="2381250"/>
            <a:ext cx="6553200" cy="952500"/>
          </a:xfrm>
          <a:prstGeom prst="roundRect">
            <a:avLst>
              <a:gd name="adj" fmla="val 8000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13" name="step-number-01">
            <a:extLst>
              <a:ext uri="{FF2B5EF4-FFF2-40B4-BE49-F238E27FC236}">
                <a16:creationId xmlns:a16="http://schemas.microsoft.com/office/drawing/2014/main" id="{EC23578E-2AC5-456F-8B16-84044D4C0956}"/>
              </a:ext>
            </a:extLst>
          </p:cNvPr>
          <p:cNvSpPr>
            <a:spLocks noGrp="1"/>
          </p:cNvSpPr>
          <p:nvPr/>
        </p:nvSpPr>
        <p:spPr>
          <a:xfrm>
            <a:off x="666750" y="2527935"/>
            <a:ext cx="5143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14" name="step-01">
            <a:extLst>
              <a:ext uri="{FF2B5EF4-FFF2-40B4-BE49-F238E27FC236}">
                <a16:creationId xmlns:a16="http://schemas.microsoft.com/office/drawing/2014/main" id="{5F362598-759F-4C5C-BDAD-1D9C207C5087}"/>
              </a:ext>
            </a:extLst>
          </p:cNvPr>
          <p:cNvSpPr>
            <a:spLocks noGrp="1"/>
          </p:cNvSpPr>
          <p:nvPr/>
        </p:nvSpPr>
        <p:spPr>
          <a:xfrm>
            <a:off x="1295400" y="2546985"/>
            <a:ext cx="5770811" cy="64286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在对应服务的业务记录或订单列表找到原订单，核对订</a:t>
            </a:r>
            <a:endParaRPr sz="1875" b="0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单号</a:t>
            </a:r>
            <a:r>
              <a:rPr sz="1875" b="0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15" name="step-surface-1">
            <a:extLst>
              <a:ext uri="{FF2B5EF4-FFF2-40B4-BE49-F238E27FC236}">
                <a16:creationId xmlns:a16="http://schemas.microsoft.com/office/drawing/2014/main" id="{56DC75CD-0152-4F53-A498-56064270C8AC}"/>
              </a:ext>
            </a:extLst>
          </p:cNvPr>
          <p:cNvSpPr>
            <a:spLocks noGrp="1"/>
          </p:cNvSpPr>
          <p:nvPr/>
        </p:nvSpPr>
        <p:spPr>
          <a:xfrm>
            <a:off x="552450" y="3409950"/>
            <a:ext cx="6553200" cy="952500"/>
          </a:xfrm>
          <a:prstGeom prst="roundRect">
            <a:avLst>
              <a:gd name="adj" fmla="val 8000"/>
            </a:avLst>
          </a:prstGeom>
          <a:solidFill>
            <a:srgbClr val="FAF8F5"/>
          </a:solidFill>
          <a:ln w="0">
            <a:noFill/>
            <a:prstDash val="solid"/>
          </a:ln>
        </p:spPr>
      </p:sp>
      <p:sp>
        <p:nvSpPr>
          <p:cNvPr id="16" name="step-number-02">
            <a:extLst>
              <a:ext uri="{FF2B5EF4-FFF2-40B4-BE49-F238E27FC236}">
                <a16:creationId xmlns:a16="http://schemas.microsoft.com/office/drawing/2014/main" id="{F9A3A689-CAF0-437F-9DF3-F3CC9B42B797}"/>
              </a:ext>
            </a:extLst>
          </p:cNvPr>
          <p:cNvSpPr>
            <a:spLocks noGrp="1"/>
          </p:cNvSpPr>
          <p:nvPr/>
        </p:nvSpPr>
        <p:spPr>
          <a:xfrm>
            <a:off x="666750" y="3556635"/>
            <a:ext cx="5143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17" name="step-02">
            <a:extLst>
              <a:ext uri="{FF2B5EF4-FFF2-40B4-BE49-F238E27FC236}">
                <a16:creationId xmlns:a16="http://schemas.microsoft.com/office/drawing/2014/main" id="{319B11A8-19DC-4B70-BE27-167AF5EEA496}"/>
              </a:ext>
            </a:extLst>
          </p:cNvPr>
          <p:cNvSpPr>
            <a:spLocks noGrp="1"/>
          </p:cNvSpPr>
          <p:nvPr/>
        </p:nvSpPr>
        <p:spPr>
          <a:xfrm>
            <a:off x="1295400" y="3575685"/>
            <a:ext cx="5770811" cy="64286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查看当前状态和处理说明；需要补充材料时，在原申请</a:t>
            </a:r>
          </a:p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或原订单内继续。</a:t>
            </a:r>
          </a:p>
        </p:txBody>
      </p:sp>
      <p:sp>
        <p:nvSpPr>
          <p:cNvPr id="18" name="step-surface-2">
            <a:extLst>
              <a:ext uri="{FF2B5EF4-FFF2-40B4-BE49-F238E27FC236}">
                <a16:creationId xmlns:a16="http://schemas.microsoft.com/office/drawing/2014/main" id="{4C6359D2-0205-41CD-B1DD-66A14EB1D388}"/>
              </a:ext>
            </a:extLst>
          </p:cNvPr>
          <p:cNvSpPr>
            <a:spLocks noGrp="1"/>
          </p:cNvSpPr>
          <p:nvPr/>
        </p:nvSpPr>
        <p:spPr>
          <a:xfrm>
            <a:off x="552450" y="4438650"/>
            <a:ext cx="6553200" cy="952500"/>
          </a:xfrm>
          <a:prstGeom prst="roundRect">
            <a:avLst>
              <a:gd name="adj" fmla="val 8000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19" name="step-number-03">
            <a:extLst>
              <a:ext uri="{FF2B5EF4-FFF2-40B4-BE49-F238E27FC236}">
                <a16:creationId xmlns:a16="http://schemas.microsoft.com/office/drawing/2014/main" id="{82E1BDC3-4339-410F-8CCE-AC2B1F40B1EA}"/>
              </a:ext>
            </a:extLst>
          </p:cNvPr>
          <p:cNvSpPr>
            <a:spLocks noGrp="1"/>
          </p:cNvSpPr>
          <p:nvPr/>
        </p:nvSpPr>
        <p:spPr>
          <a:xfrm>
            <a:off x="666750" y="4585335"/>
            <a:ext cx="5143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20" name="step-03">
            <a:extLst>
              <a:ext uri="{FF2B5EF4-FFF2-40B4-BE49-F238E27FC236}">
                <a16:creationId xmlns:a16="http://schemas.microsoft.com/office/drawing/2014/main" id="{AB6E0248-031D-4AAE-B2A7-BC6B00A8989B}"/>
              </a:ext>
            </a:extLst>
          </p:cNvPr>
          <p:cNvSpPr>
            <a:spLocks noGrp="1"/>
          </p:cNvSpPr>
          <p:nvPr/>
        </p:nvSpPr>
        <p:spPr>
          <a:xfrm>
            <a:off x="1295400" y="4604385"/>
            <a:ext cx="5770811" cy="31104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联系相关客服时，提供订单号和问题说明，便于核查。</a:t>
            </a:r>
          </a:p>
        </p:txBody>
      </p:sp>
      <p:sp>
        <p:nvSpPr>
          <p:cNvPr id="21" name="screenshot-surface">
            <a:extLst>
              <a:ext uri="{FF2B5EF4-FFF2-40B4-BE49-F238E27FC236}">
                <a16:creationId xmlns:a16="http://schemas.microsoft.com/office/drawing/2014/main" id="{F0C9E17D-39C6-4FA1-8027-4E7B69ADDA63}"/>
              </a:ext>
            </a:extLst>
          </p:cNvPr>
          <p:cNvSpPr>
            <a:spLocks noGrp="1"/>
          </p:cNvSpPr>
          <p:nvPr/>
        </p:nvSpPr>
        <p:spPr>
          <a:xfrm>
            <a:off x="7429500" y="2381250"/>
            <a:ext cx="4171950" cy="4000500"/>
          </a:xfrm>
          <a:prstGeom prst="roundRect">
            <a:avLst>
              <a:gd name="adj" fmla="val 2381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22" name="screenshot-divider">
            <a:extLst>
              <a:ext uri="{FF2B5EF4-FFF2-40B4-BE49-F238E27FC236}">
                <a16:creationId xmlns:a16="http://schemas.microsoft.com/office/drawing/2014/main" id="{1E890EE8-1F6C-4710-A74B-23FAD0CAB8A1}"/>
              </a:ext>
            </a:extLst>
          </p:cNvPr>
          <p:cNvSpPr>
            <a:spLocks noGrp="1"/>
          </p:cNvSpPr>
          <p:nvPr/>
        </p:nvSpPr>
        <p:spPr>
          <a:xfrm>
            <a:off x="7296150" y="2505075"/>
            <a:ext cx="9525" cy="3744000"/>
          </a:xfrm>
          <a:prstGeom prst="rect">
            <a:avLst/>
          </a:prstGeom>
          <a:solidFill>
            <a:srgbClr val="DCE8EF"/>
          </a:solidFill>
          <a:ln w="0">
            <a:noFill/>
            <a:prstDash val="solid"/>
          </a:ln>
        </p:spPr>
      </p:sp>
      <p:sp>
        <p:nvSpPr>
          <p:cNvPr id="23" name="screenshot-caption-0">
            <a:extLst>
              <a:ext uri="{FF2B5EF4-FFF2-40B4-BE49-F238E27FC236}">
                <a16:creationId xmlns:a16="http://schemas.microsoft.com/office/drawing/2014/main" id="{E47071AB-25FF-45CE-A29C-5FD1AF7D66A7}"/>
              </a:ext>
            </a:extLst>
          </p:cNvPr>
          <p:cNvSpPr>
            <a:spLocks noGrp="1"/>
          </p:cNvSpPr>
          <p:nvPr/>
        </p:nvSpPr>
        <p:spPr>
          <a:xfrm>
            <a:off x="7486650" y="2419350"/>
            <a:ext cx="19812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13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左</a:t>
            </a:r>
            <a:endParaRPr lang="en-US" sz="1313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13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在列表查找原订单</a:t>
            </a:r>
            <a:endParaRPr sz="1313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37F3A33C-0C08-41DD-8D63-B7A637140A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7762155" y="2971800"/>
            <a:ext cx="1430189" cy="3095625"/>
          </a:xfrm>
          <a:prstGeom prst="rect">
            <a:avLst/>
          </a:prstGeom>
        </p:spPr>
      </p:pic>
      <p:sp>
        <p:nvSpPr>
          <p:cNvPr id="25" name="screenshot-caption-1">
            <a:extLst>
              <a:ext uri="{FF2B5EF4-FFF2-40B4-BE49-F238E27FC236}">
                <a16:creationId xmlns:a16="http://schemas.microsoft.com/office/drawing/2014/main" id="{C0E785C6-CBA5-4FBC-A8D4-12A2F2B19B60}"/>
              </a:ext>
            </a:extLst>
          </p:cNvPr>
          <p:cNvSpPr>
            <a:spLocks noGrp="1"/>
          </p:cNvSpPr>
          <p:nvPr/>
        </p:nvSpPr>
        <p:spPr>
          <a:xfrm>
            <a:off x="9544050" y="2419350"/>
            <a:ext cx="19812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13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右</a:t>
            </a:r>
            <a:endParaRPr lang="en-US" sz="1313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  <a:p>
            <a:pPr algn="ctr">
              <a:lnSpc>
                <a:spcPct val="115000"/>
              </a:lnSpc>
              <a:buNone/>
              <a:defRPr sz="13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13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通过订单联系处理</a:t>
            </a:r>
            <a:endParaRPr sz="1313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AA4115F6-1561-420F-B4ED-7313BB8993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9819555" y="2971800"/>
            <a:ext cx="1430189" cy="3095625"/>
          </a:xfrm>
          <a:prstGeom prst="rect">
            <a:avLst/>
          </a:prstGeom>
        </p:spPr>
      </p:pic>
      <p:sp>
        <p:nvSpPr>
          <p:cNvPr id="27" name="screen-note">
            <a:extLst>
              <a:ext uri="{FF2B5EF4-FFF2-40B4-BE49-F238E27FC236}">
                <a16:creationId xmlns:a16="http://schemas.microsoft.com/office/drawing/2014/main" id="{490B6849-928F-43B5-82D1-98B7577542DF}"/>
              </a:ext>
            </a:extLst>
          </p:cNvPr>
          <p:cNvSpPr>
            <a:spLocks noGrp="1"/>
          </p:cNvSpPr>
          <p:nvPr/>
        </p:nvSpPr>
        <p:spPr>
          <a:xfrm>
            <a:off x="7486650" y="6143625"/>
            <a:ext cx="40386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088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15000"/>
              </a:lnSpc>
              <a:buNone/>
              <a:defRPr sz="1088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88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产品页面示意</a:t>
            </a:r>
            <a:r>
              <a:rPr lang="en-US" sz="1088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   </a:t>
            </a:r>
            <a:r>
              <a:rPr sz="1088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图中金额和账号为演示数据</a:t>
            </a:r>
            <a:endParaRPr sz="1088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28" name="screen-reminder-surface">
            <a:extLst>
              <a:ext uri="{FF2B5EF4-FFF2-40B4-BE49-F238E27FC236}">
                <a16:creationId xmlns:a16="http://schemas.microsoft.com/office/drawing/2014/main" id="{52346E15-4753-4627-88D8-4F5B08A658A3}"/>
              </a:ext>
            </a:extLst>
          </p:cNvPr>
          <p:cNvSpPr>
            <a:spLocks noGrp="1"/>
          </p:cNvSpPr>
          <p:nvPr/>
        </p:nvSpPr>
        <p:spPr>
          <a:xfrm>
            <a:off x="552450" y="5495925"/>
            <a:ext cx="6553200" cy="923925"/>
          </a:xfrm>
          <a:prstGeom prst="roundRect">
            <a:avLst>
              <a:gd name="adj" fmla="val 8989"/>
            </a:avLst>
          </a:prstGeom>
          <a:solidFill>
            <a:srgbClr val="F7FAFC"/>
          </a:solidFill>
          <a:ln w="0">
            <a:noFill/>
            <a:prstDash val="solid"/>
          </a:ln>
        </p:spPr>
      </p:sp>
      <p:sp>
        <p:nvSpPr>
          <p:cNvPr id="29" name="reminder-label">
            <a:extLst>
              <a:ext uri="{FF2B5EF4-FFF2-40B4-BE49-F238E27FC236}">
                <a16:creationId xmlns:a16="http://schemas.microsoft.com/office/drawing/2014/main" id="{E7D1F8E6-2AAE-43AF-B7B2-00DF4E703FE4}"/>
              </a:ext>
            </a:extLst>
          </p:cNvPr>
          <p:cNvSpPr>
            <a:spLocks noGrp="1"/>
          </p:cNvSpPr>
          <p:nvPr/>
        </p:nvSpPr>
        <p:spPr>
          <a:xfrm>
            <a:off x="666750" y="5708216"/>
            <a:ext cx="857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3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3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操作提醒</a:t>
            </a:r>
          </a:p>
        </p:txBody>
      </p:sp>
      <p:sp>
        <p:nvSpPr>
          <p:cNvPr id="30" name="reminder">
            <a:extLst>
              <a:ext uri="{FF2B5EF4-FFF2-40B4-BE49-F238E27FC236}">
                <a16:creationId xmlns:a16="http://schemas.microsoft.com/office/drawing/2014/main" id="{6183D669-4BC4-46E9-AC7B-09E6B94A64B5}"/>
              </a:ext>
            </a:extLst>
          </p:cNvPr>
          <p:cNvSpPr>
            <a:spLocks noGrp="1"/>
          </p:cNvSpPr>
          <p:nvPr/>
        </p:nvSpPr>
        <p:spPr>
          <a:xfrm>
            <a:off x="666750" y="5974916"/>
            <a:ext cx="6049733" cy="21153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已经付款或转账后，先核对原订单和实际到账记录，不要因等待而再次付款或转账</a:t>
            </a:r>
            <a:r>
              <a:rPr sz="127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0661490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id="{A1CBDEF7-CC09-4767-8DC1-27A3EEBC0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34650" y="904875"/>
            <a:ext cx="952500" cy="952500"/>
          </a:xfrm>
          <a:prstGeom prst="rect">
            <a:avLst/>
          </a:prstGeom>
        </p:spPr>
      </p:pic>
      <p:sp>
        <p:nvSpPr>
          <p:cNvPr id="2" name="manual-label">
            <a:extLst>
              <a:ext uri="{FF2B5EF4-FFF2-40B4-BE49-F238E27FC236}">
                <a16:creationId xmlns:a16="http://schemas.microsoft.com/office/drawing/2014/main" id="{10511B05-2ACB-41FE-ACFB-B2CFA9B0C7AA}"/>
              </a:ext>
            </a:extLst>
          </p:cNvPr>
          <p:cNvSpPr>
            <a:spLocks noGrp="1"/>
          </p:cNvSpPr>
          <p:nvPr/>
        </p:nvSpPr>
        <p:spPr>
          <a:xfrm>
            <a:off x="666750" y="2857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财汇通使用手册</a:t>
            </a:r>
          </a:p>
        </p:txBody>
      </p:sp>
      <p:sp>
        <p:nvSpPr>
          <p:cNvPr id="3" name="manual-en">
            <a:extLst>
              <a:ext uri="{FF2B5EF4-FFF2-40B4-BE49-F238E27FC236}">
                <a16:creationId xmlns:a16="http://schemas.microsoft.com/office/drawing/2014/main" id="{2B145066-34A7-404F-A979-E64D426548D3}"/>
              </a:ext>
            </a:extLst>
          </p:cNvPr>
          <p:cNvSpPr>
            <a:spLocks noGrp="1"/>
          </p:cNvSpPr>
          <p:nvPr/>
        </p:nvSpPr>
        <p:spPr>
          <a:xfrm>
            <a:off x="7810500" y="295275"/>
            <a:ext cx="176212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r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USER MANUAL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F9EBCE1-9554-4C42-9AD9-14503E57EB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952110" y="238125"/>
            <a:ext cx="1565131" cy="333375"/>
          </a:xfrm>
          <a:prstGeom prst="rect">
            <a:avLst/>
          </a:prstGeom>
        </p:spPr>
      </p:pic>
      <p:sp>
        <p:nvSpPr>
          <p:cNvPr id="5" name="section-label">
            <a:extLst>
              <a:ext uri="{FF2B5EF4-FFF2-40B4-BE49-F238E27FC236}">
                <a16:creationId xmlns:a16="http://schemas.microsoft.com/office/drawing/2014/main" id="{BB5B5D38-61F7-423A-9A30-AFC3A1D6AC42}"/>
              </a:ext>
            </a:extLst>
          </p:cNvPr>
          <p:cNvSpPr>
            <a:spLocks noGrp="1"/>
          </p:cNvSpPr>
          <p:nvPr/>
        </p:nvSpPr>
        <p:spPr>
          <a:xfrm>
            <a:off x="666750" y="638175"/>
            <a:ext cx="10858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订单与帮助/ 17</a:t>
            </a:r>
          </a:p>
        </p:txBody>
      </p:sp>
      <p:sp>
        <p:nvSpPr>
          <p:cNvPr id="6" name="slide-title">
            <a:extLst>
              <a:ext uri="{FF2B5EF4-FFF2-40B4-BE49-F238E27FC236}">
                <a16:creationId xmlns:a16="http://schemas.microsoft.com/office/drawing/2014/main" id="{2EA8C275-B9AE-4973-AEDF-3CB354D286F1}"/>
              </a:ext>
            </a:extLst>
          </p:cNvPr>
          <p:cNvSpPr>
            <a:spLocks noGrp="1"/>
          </p:cNvSpPr>
          <p:nvPr/>
        </p:nvSpPr>
        <p:spPr>
          <a:xfrm>
            <a:off x="666750" y="990600"/>
            <a:ext cx="10858500" cy="561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常见问题与处理方式</a:t>
            </a:r>
          </a:p>
        </p:txBody>
      </p:sp>
      <p:sp>
        <p:nvSpPr>
          <p:cNvPr id="7" name="gold-title-rule">
            <a:extLst>
              <a:ext uri="{FF2B5EF4-FFF2-40B4-BE49-F238E27FC236}">
                <a16:creationId xmlns:a16="http://schemas.microsoft.com/office/drawing/2014/main" id="{E872F082-B3A8-4467-83F2-40773D26770E}"/>
              </a:ext>
            </a:extLst>
          </p:cNvPr>
          <p:cNvSpPr>
            <a:spLocks noGrp="1"/>
          </p:cNvSpPr>
          <p:nvPr/>
        </p:nvSpPr>
        <p:spPr>
          <a:xfrm>
            <a:off x="666750" y="1657350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8" name="lead">
            <a:extLst>
              <a:ext uri="{FF2B5EF4-FFF2-40B4-BE49-F238E27FC236}">
                <a16:creationId xmlns:a16="http://schemas.microsoft.com/office/drawing/2014/main" id="{9E323677-98B6-4060-9457-DEBCFAA1B25D}"/>
              </a:ext>
            </a:extLst>
          </p:cNvPr>
          <p:cNvSpPr>
            <a:spLocks noGrp="1"/>
          </p:cNvSpPr>
          <p:nvPr/>
        </p:nvSpPr>
        <p:spPr>
          <a:xfrm>
            <a:off x="666750" y="1838325"/>
            <a:ext cx="10618291" cy="28616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先查原订单或原申请，分清付款、资金确认和实际到账几个环节。需要人工处理时，提供订单号和问题说明</a:t>
            </a:r>
            <a:r>
              <a:rPr sz="17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9" name="footer-rule">
            <a:extLst>
              <a:ext uri="{FF2B5EF4-FFF2-40B4-BE49-F238E27FC236}">
                <a16:creationId xmlns:a16="http://schemas.microsoft.com/office/drawing/2014/main" id="{491E6F9C-419E-4426-A8FB-8FF20280DBC0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9525"/>
          </a:xfrm>
          <a:prstGeom prst="rect">
            <a:avLst/>
          </a:prstGeom>
          <a:solidFill>
            <a:srgbClr val="DCE8EF"/>
          </a:solidFill>
          <a:ln w="0">
            <a:noFill/>
            <a:prstDash val="solid"/>
          </a:ln>
        </p:spPr>
      </p:sp>
      <p:sp>
        <p:nvSpPr>
          <p:cNvPr id="10" name="footer-brand">
            <a:extLst>
              <a:ext uri="{FF2B5EF4-FFF2-40B4-BE49-F238E27FC236}">
                <a16:creationId xmlns:a16="http://schemas.microsoft.com/office/drawing/2014/main" id="{E4F16BDB-96ED-4D81-9ACC-F71C7C35AA4C}"/>
              </a:ext>
            </a:extLst>
          </p:cNvPr>
          <p:cNvSpPr>
            <a:spLocks noGrp="1"/>
          </p:cNvSpPr>
          <p:nvPr/>
        </p:nvSpPr>
        <p:spPr>
          <a:xfrm>
            <a:off x="666750" y="6591300"/>
            <a:ext cx="3810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财汇通Financial Services</a:t>
            </a:r>
          </a:p>
        </p:txBody>
      </p:sp>
      <p:sp>
        <p:nvSpPr>
          <p:cNvPr id="11" name="folio">
            <a:extLst>
              <a:ext uri="{FF2B5EF4-FFF2-40B4-BE49-F238E27FC236}">
                <a16:creationId xmlns:a16="http://schemas.microsoft.com/office/drawing/2014/main" id="{4C842DCF-6204-44B5-B27B-B479B88DC395}"/>
              </a:ext>
            </a:extLst>
          </p:cNvPr>
          <p:cNvSpPr>
            <a:spLocks noGrp="1"/>
          </p:cNvSpPr>
          <p:nvPr/>
        </p:nvSpPr>
        <p:spPr>
          <a:xfrm>
            <a:off x="11049000" y="6572250"/>
            <a:ext cx="4762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r"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15000"/>
              </a:lnSpc>
              <a:buNone/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en-US" sz="11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18</a:t>
            </a:r>
            <a:endParaRPr sz="1125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255B69B2-5991-4162-ADCD-F44AA9DF99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6115956"/>
              </p:ext>
            </p:extLst>
          </p:nvPr>
        </p:nvGraphicFramePr>
        <p:xfrm>
          <a:off x="666750" y="2207894"/>
          <a:ext cx="10858500" cy="3535682"/>
        </p:xfrm>
        <a:graphic>
          <a:graphicData uri="http://schemas.openxmlformats.org/drawingml/2006/table">
            <a:tbl>
              <a:tblPr/>
              <a:tblGrid>
                <a:gridCol w="251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91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186"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463" b="1" dirty="0" err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遇到的情况</a:t>
                      </a:r>
                      <a:endParaRPr sz="1463" b="1" dirty="0">
                        <a:solidFill>
                          <a:srgbClr val="FFFFFF"/>
                        </a:solidFill>
                        <a:latin typeface="Noto Sans CJK SC"/>
                        <a:ea typeface="Noto Sans CJK SC"/>
                        <a:cs typeface="Noto Sans CJK SC"/>
                      </a:endParaRPr>
                    </a:p>
                  </a:txBody>
                  <a:tcPr anchor="ctr">
                    <a:lnL w="7620">
                      <a:solidFill>
                        <a:srgbClr val="DCE8EF"/>
                      </a:solidFill>
                      <a:prstDash val="soli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>
                      <a:solidFill>
                        <a:srgbClr val="DCE8EF"/>
                      </a:solidFill>
                      <a:prstDash val="soli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10344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463" b="1" dirty="0" err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先查看什么</a:t>
                      </a:r>
                      <a:endParaRPr sz="1463" b="1" dirty="0">
                        <a:solidFill>
                          <a:srgbClr val="FFFFFF"/>
                        </a:solidFill>
                        <a:latin typeface="Noto Sans CJK SC"/>
                        <a:ea typeface="Noto Sans CJK SC"/>
                        <a:cs typeface="Noto Sans CJK SC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>
                      <a:solidFill>
                        <a:srgbClr val="DCE8EF"/>
                      </a:solidFill>
                      <a:prstDash val="soli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10344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463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继续怎么做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>
                      <a:solidFill>
                        <a:srgbClr val="DCE8EF"/>
                      </a:solidFill>
                      <a:prstDash val="soli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1034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312"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388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付款后还没有发币</a:t>
                      </a:r>
                    </a:p>
                  </a:txBody>
                  <a:tcPr anchor="ctr">
                    <a:lnL w="7620">
                      <a:solidFill>
                        <a:srgbClr val="DCE8EF"/>
                      </a:solidFill>
                      <a:prstDash val="soli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0F6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388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原订单的付款确认和发币进度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0F6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388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等待确认；在本人钱包核对到账，不要重复付款。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0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312"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388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USDT 已转出人民币未到账</a:t>
                      </a:r>
                    </a:p>
                  </a:txBody>
                  <a:tcPr anchor="ctr">
                    <a:lnL w="7620">
                      <a:solidFill>
                        <a:srgbClr val="DCE8EF"/>
                      </a:solidFill>
                      <a:prstDash val="soli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388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原订单的收币确认和人民币付款状态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388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核对本人收款账户；先查原单，不要再次转币。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312"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388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CFX 消费余额未更新</a:t>
                      </a:r>
                    </a:p>
                  </a:txBody>
                  <a:tcPr anchor="ctr">
                    <a:lnL w="7620">
                      <a:solidFill>
                        <a:srgbClr val="DCE8EF"/>
                      </a:solidFill>
                      <a:prstDash val="soli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0F6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388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原消费余额记录和入账确认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0F6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388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等待消费资金确认入账，确认可用余额后再消费。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0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8312"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388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银行汇款或付款仍在处理中</a:t>
                      </a:r>
                    </a:p>
                  </a:txBody>
                  <a:tcPr anchor="ctr">
                    <a:lnL w="7620">
                      <a:solidFill>
                        <a:srgbClr val="DCE8EF"/>
                      </a:solidFill>
                      <a:prstDash val="soli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388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消费记录或原付款订单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388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按提示补充材料，并核对银行到账；不要重复付款。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8312"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388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审核要求补充材料</a:t>
                      </a:r>
                    </a:p>
                  </a:txBody>
                  <a:tcPr anchor="ctr">
                    <a:lnL w="7620">
                      <a:solidFill>
                        <a:srgbClr val="DCE8EF"/>
                      </a:solidFill>
                      <a:prstDash val="soli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0F6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388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原申请或原订单的补件提示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0F6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388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按要求补齐本人资料，再查看审核结果。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0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8312"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388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报价发生变化</a:t>
                      </a:r>
                    </a:p>
                  </a:txBody>
                  <a:tcPr anchor="ctr">
                    <a:lnL w="7620">
                      <a:solidFill>
                        <a:srgbClr val="DCE8EF"/>
                      </a:solidFill>
                      <a:prstDash val="soli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388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当前报价和费用说明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388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重新核对金额、费用及预计到账，再确认办理。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8312"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388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退款或其他等待问题</a:t>
                      </a:r>
                    </a:p>
                  </a:txBody>
                  <a:tcPr anchor="ctr">
                    <a:lnL w="7620">
                      <a:solidFill>
                        <a:srgbClr val="DCE8EF"/>
                      </a:solidFill>
                      <a:prstDash val="soli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0F6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388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原订单状态和处理说明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0F6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388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通过原订单联系相关客服，提供订单号和问题说明。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0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8312"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388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卡已申请成功却不能消费</a:t>
                      </a:r>
                    </a:p>
                  </a:txBody>
                  <a:tcPr anchor="ctr">
                    <a:lnL w="7620">
                      <a:solidFill>
                        <a:srgbClr val="DCE8EF"/>
                      </a:solidFill>
                      <a:prstDash val="soli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388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卡片状态、可用资金及使用范围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buNone/>
                      </a:pPr>
                      <a:r>
                        <a:rPr sz="1388" b="0" dirty="0" err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先确认卡片可用。如需补充消费余额，按支持方式操作</a:t>
                      </a:r>
                      <a:r>
                        <a:rPr sz="1388" b="0" dirty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。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8EF"/>
                      </a:solidFill>
                      <a:prstDash val="solid"/>
                    </a:lnR>
                    <a:lnT w="7620" cap="flat" cmpd="sng" algn="ctr">
                      <a:solidFill>
                        <a:srgbClr val="DC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8E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3" name="reminder-background">
            <a:extLst>
              <a:ext uri="{FF2B5EF4-FFF2-40B4-BE49-F238E27FC236}">
                <a16:creationId xmlns:a16="http://schemas.microsoft.com/office/drawing/2014/main" id="{0C6A0FF8-5573-4B18-A996-473024BD57DD}"/>
              </a:ext>
            </a:extLst>
          </p:cNvPr>
          <p:cNvSpPr>
            <a:spLocks noGrp="1"/>
          </p:cNvSpPr>
          <p:nvPr/>
        </p:nvSpPr>
        <p:spPr>
          <a:xfrm>
            <a:off x="666750" y="5848353"/>
            <a:ext cx="10858500" cy="500062"/>
          </a:xfrm>
          <a:prstGeom prst="roundRect">
            <a:avLst>
              <a:gd name="adj" fmla="val 13115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14" name="reminder-label">
            <a:extLst>
              <a:ext uri="{FF2B5EF4-FFF2-40B4-BE49-F238E27FC236}">
                <a16:creationId xmlns:a16="http://schemas.microsoft.com/office/drawing/2014/main" id="{D015CF64-1054-418A-9B67-2A77DE3B35D2}"/>
              </a:ext>
            </a:extLst>
          </p:cNvPr>
          <p:cNvSpPr>
            <a:spLocks noGrp="1"/>
          </p:cNvSpPr>
          <p:nvPr/>
        </p:nvSpPr>
        <p:spPr>
          <a:xfrm>
            <a:off x="842010" y="5975036"/>
            <a:ext cx="857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4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4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25" b="1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操作提醒</a:t>
            </a:r>
            <a:endParaRPr sz="1425" b="1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15" name="reminder">
            <a:extLst>
              <a:ext uri="{FF2B5EF4-FFF2-40B4-BE49-F238E27FC236}">
                <a16:creationId xmlns:a16="http://schemas.microsoft.com/office/drawing/2014/main" id="{4A2F3715-543D-4EE1-9DE6-566E02545300}"/>
              </a:ext>
            </a:extLst>
          </p:cNvPr>
          <p:cNvSpPr>
            <a:spLocks noGrp="1"/>
          </p:cNvSpPr>
          <p:nvPr/>
        </p:nvSpPr>
        <p:spPr>
          <a:xfrm>
            <a:off x="1794510" y="5975036"/>
            <a:ext cx="8406147" cy="23634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4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4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25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如需人工核查，准备订单号、问题说明和必要的业务记录。绝不提供密码、验证码、钱包私钥或助记词</a:t>
            </a:r>
            <a:r>
              <a:rPr sz="14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8815564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>
            <a:extLst>
              <a:ext uri="{FF2B5EF4-FFF2-40B4-BE49-F238E27FC236}">
                <a16:creationId xmlns:a16="http://schemas.microsoft.com/office/drawing/2014/main" id="{22540540-DF4A-48DB-A05F-6A94CAAAB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34650" y="904875"/>
            <a:ext cx="952500" cy="952500"/>
          </a:xfrm>
          <a:prstGeom prst="rect">
            <a:avLst/>
          </a:prstGeom>
        </p:spPr>
      </p:pic>
      <p:sp>
        <p:nvSpPr>
          <p:cNvPr id="2" name="manual-label">
            <a:extLst>
              <a:ext uri="{FF2B5EF4-FFF2-40B4-BE49-F238E27FC236}">
                <a16:creationId xmlns:a16="http://schemas.microsoft.com/office/drawing/2014/main" id="{F223F182-2ACC-44E8-843F-3EBE801AB8FC}"/>
              </a:ext>
            </a:extLst>
          </p:cNvPr>
          <p:cNvSpPr>
            <a:spLocks noGrp="1"/>
          </p:cNvSpPr>
          <p:nvPr/>
        </p:nvSpPr>
        <p:spPr>
          <a:xfrm>
            <a:off x="666750" y="2857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财汇通使用手册</a:t>
            </a:r>
          </a:p>
        </p:txBody>
      </p:sp>
      <p:sp>
        <p:nvSpPr>
          <p:cNvPr id="3" name="manual-en">
            <a:extLst>
              <a:ext uri="{FF2B5EF4-FFF2-40B4-BE49-F238E27FC236}">
                <a16:creationId xmlns:a16="http://schemas.microsoft.com/office/drawing/2014/main" id="{847FC4A3-AAD3-4CFA-B87D-481C7A75F532}"/>
              </a:ext>
            </a:extLst>
          </p:cNvPr>
          <p:cNvSpPr>
            <a:spLocks noGrp="1"/>
          </p:cNvSpPr>
          <p:nvPr/>
        </p:nvSpPr>
        <p:spPr>
          <a:xfrm>
            <a:off x="7810500" y="295275"/>
            <a:ext cx="176212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r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USER MANUAL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A95335C-9387-437D-B20A-DDE6288EC3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952110" y="238125"/>
            <a:ext cx="1565131" cy="333375"/>
          </a:xfrm>
          <a:prstGeom prst="rect">
            <a:avLst/>
          </a:prstGeom>
        </p:spPr>
      </p:pic>
      <p:sp>
        <p:nvSpPr>
          <p:cNvPr id="5" name="section-label">
            <a:extLst>
              <a:ext uri="{FF2B5EF4-FFF2-40B4-BE49-F238E27FC236}">
                <a16:creationId xmlns:a16="http://schemas.microsoft.com/office/drawing/2014/main" id="{059F7AD8-83AE-45ED-9E41-823D9E2D240B}"/>
              </a:ext>
            </a:extLst>
          </p:cNvPr>
          <p:cNvSpPr>
            <a:spLocks noGrp="1"/>
          </p:cNvSpPr>
          <p:nvPr/>
        </p:nvSpPr>
        <p:spPr>
          <a:xfrm>
            <a:off x="666750" y="638175"/>
            <a:ext cx="10858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使用须知/ 18</a:t>
            </a:r>
          </a:p>
        </p:txBody>
      </p:sp>
      <p:sp>
        <p:nvSpPr>
          <p:cNvPr id="6" name="slide-title">
            <a:extLst>
              <a:ext uri="{FF2B5EF4-FFF2-40B4-BE49-F238E27FC236}">
                <a16:creationId xmlns:a16="http://schemas.microsoft.com/office/drawing/2014/main" id="{DA8598D7-79AE-4BFD-85C2-FD6A9A9DE033}"/>
              </a:ext>
            </a:extLst>
          </p:cNvPr>
          <p:cNvSpPr>
            <a:spLocks noGrp="1"/>
          </p:cNvSpPr>
          <p:nvPr/>
        </p:nvSpPr>
        <p:spPr>
          <a:xfrm>
            <a:off x="666750" y="990600"/>
            <a:ext cx="10858500" cy="561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安全核对与操作完成</a:t>
            </a:r>
          </a:p>
        </p:txBody>
      </p:sp>
      <p:sp>
        <p:nvSpPr>
          <p:cNvPr id="7" name="gold-title-rule">
            <a:extLst>
              <a:ext uri="{FF2B5EF4-FFF2-40B4-BE49-F238E27FC236}">
                <a16:creationId xmlns:a16="http://schemas.microsoft.com/office/drawing/2014/main" id="{02BF0EB2-A69F-42AA-9DE5-82FD706619A2}"/>
              </a:ext>
            </a:extLst>
          </p:cNvPr>
          <p:cNvSpPr>
            <a:spLocks noGrp="1"/>
          </p:cNvSpPr>
          <p:nvPr/>
        </p:nvSpPr>
        <p:spPr>
          <a:xfrm>
            <a:off x="666750" y="1657350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8" name="lead">
            <a:extLst>
              <a:ext uri="{FF2B5EF4-FFF2-40B4-BE49-F238E27FC236}">
                <a16:creationId xmlns:a16="http://schemas.microsoft.com/office/drawing/2014/main" id="{2DC4317E-3AFF-4189-A2E4-7F066AE2A731}"/>
              </a:ext>
            </a:extLst>
          </p:cNvPr>
          <p:cNvSpPr>
            <a:spLocks noGrp="1"/>
          </p:cNvSpPr>
          <p:nvPr/>
        </p:nvSpPr>
        <p:spPr>
          <a:xfrm>
            <a:off x="666750" y="1838325"/>
            <a:ext cx="9069791" cy="28616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spAutoFit/>
          </a:bodyPr>
          <a:lstStyle>
            <a:defPPr algn="l"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每次办理前核对信息，办理后核对记录和实际结果。遇到异常时先查原记录，避免重复操作</a:t>
            </a:r>
            <a:r>
              <a:rPr sz="17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9" name="footer-rule">
            <a:extLst>
              <a:ext uri="{FF2B5EF4-FFF2-40B4-BE49-F238E27FC236}">
                <a16:creationId xmlns:a16="http://schemas.microsoft.com/office/drawing/2014/main" id="{2C4DC4FD-42D3-4E84-8247-86690C80D229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9525"/>
          </a:xfrm>
          <a:prstGeom prst="rect">
            <a:avLst/>
          </a:prstGeom>
          <a:solidFill>
            <a:srgbClr val="DCE8EF"/>
          </a:solidFill>
          <a:ln w="0">
            <a:noFill/>
            <a:prstDash val="solid"/>
          </a:ln>
        </p:spPr>
      </p:sp>
      <p:sp>
        <p:nvSpPr>
          <p:cNvPr id="10" name="footer-brand">
            <a:extLst>
              <a:ext uri="{FF2B5EF4-FFF2-40B4-BE49-F238E27FC236}">
                <a16:creationId xmlns:a16="http://schemas.microsoft.com/office/drawing/2014/main" id="{5F7790B0-F2B7-4C10-9C97-3C0C899B0FD7}"/>
              </a:ext>
            </a:extLst>
          </p:cNvPr>
          <p:cNvSpPr>
            <a:spLocks noGrp="1"/>
          </p:cNvSpPr>
          <p:nvPr/>
        </p:nvSpPr>
        <p:spPr>
          <a:xfrm>
            <a:off x="666750" y="6591300"/>
            <a:ext cx="3810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财汇通Financial Services</a:t>
            </a:r>
          </a:p>
        </p:txBody>
      </p:sp>
      <p:sp>
        <p:nvSpPr>
          <p:cNvPr id="11" name="folio">
            <a:extLst>
              <a:ext uri="{FF2B5EF4-FFF2-40B4-BE49-F238E27FC236}">
                <a16:creationId xmlns:a16="http://schemas.microsoft.com/office/drawing/2014/main" id="{9C432740-0795-4A14-8E07-BCB9EF6F7182}"/>
              </a:ext>
            </a:extLst>
          </p:cNvPr>
          <p:cNvSpPr>
            <a:spLocks noGrp="1"/>
          </p:cNvSpPr>
          <p:nvPr/>
        </p:nvSpPr>
        <p:spPr>
          <a:xfrm>
            <a:off x="11049000" y="6572250"/>
            <a:ext cx="4762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r"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15000"/>
              </a:lnSpc>
              <a:buNone/>
              <a:defRPr sz="11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lang="en-US" sz="1125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19</a:t>
            </a:r>
            <a:endParaRPr sz="1125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12" name="safety-surface-0">
            <a:extLst>
              <a:ext uri="{FF2B5EF4-FFF2-40B4-BE49-F238E27FC236}">
                <a16:creationId xmlns:a16="http://schemas.microsoft.com/office/drawing/2014/main" id="{C1852897-E386-4222-96F9-42A743AB7C70}"/>
              </a:ext>
            </a:extLst>
          </p:cNvPr>
          <p:cNvSpPr>
            <a:spLocks noGrp="1"/>
          </p:cNvSpPr>
          <p:nvPr/>
        </p:nvSpPr>
        <p:spPr>
          <a:xfrm>
            <a:off x="552450" y="2230754"/>
            <a:ext cx="5467350" cy="1080000"/>
          </a:xfrm>
          <a:prstGeom prst="roundRect">
            <a:avLst>
              <a:gd name="adj" fmla="val 7921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13" name="safety-title-0">
            <a:extLst>
              <a:ext uri="{FF2B5EF4-FFF2-40B4-BE49-F238E27FC236}">
                <a16:creationId xmlns:a16="http://schemas.microsoft.com/office/drawing/2014/main" id="{52AC8E34-CE22-43D2-8794-954E2A0F8E05}"/>
              </a:ext>
            </a:extLst>
          </p:cNvPr>
          <p:cNvSpPr>
            <a:spLocks noGrp="1"/>
          </p:cNvSpPr>
          <p:nvPr/>
        </p:nvSpPr>
        <p:spPr>
          <a:xfrm>
            <a:off x="666750" y="2297430"/>
            <a:ext cx="5238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87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87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01 核对金额与费用</a:t>
            </a:r>
          </a:p>
        </p:txBody>
      </p:sp>
      <p:sp>
        <p:nvSpPr>
          <p:cNvPr id="14" name="safety-detail-0">
            <a:extLst>
              <a:ext uri="{FF2B5EF4-FFF2-40B4-BE49-F238E27FC236}">
                <a16:creationId xmlns:a16="http://schemas.microsoft.com/office/drawing/2014/main" id="{0C1CBE38-5F63-448F-814C-562B72DB5D5D}"/>
              </a:ext>
            </a:extLst>
          </p:cNvPr>
          <p:cNvSpPr>
            <a:spLocks noGrp="1"/>
          </p:cNvSpPr>
          <p:nvPr/>
        </p:nvSpPr>
        <p:spPr>
          <a:xfrm>
            <a:off x="666750" y="2678430"/>
            <a:ext cx="5238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核对本次支付或资产转账金额、费用、预计到账金额，确认本</a:t>
            </a:r>
            <a:endParaRPr sz="1500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次交易条件</a:t>
            </a:r>
            <a:r>
              <a:rPr sz="1500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16" name="safety-surface-1">
            <a:extLst>
              <a:ext uri="{FF2B5EF4-FFF2-40B4-BE49-F238E27FC236}">
                <a16:creationId xmlns:a16="http://schemas.microsoft.com/office/drawing/2014/main" id="{86661B75-DC59-472A-B0DB-AF7A5D78EB27}"/>
              </a:ext>
            </a:extLst>
          </p:cNvPr>
          <p:cNvSpPr>
            <a:spLocks noGrp="1"/>
          </p:cNvSpPr>
          <p:nvPr/>
        </p:nvSpPr>
        <p:spPr>
          <a:xfrm>
            <a:off x="6191250" y="2230754"/>
            <a:ext cx="5467350" cy="1080000"/>
          </a:xfrm>
          <a:prstGeom prst="roundRect">
            <a:avLst>
              <a:gd name="adj" fmla="val 7921"/>
            </a:avLst>
          </a:prstGeom>
          <a:solidFill>
            <a:srgbClr val="FAF8F5"/>
          </a:solidFill>
          <a:ln w="0">
            <a:noFill/>
            <a:prstDash val="solid"/>
          </a:ln>
        </p:spPr>
      </p:sp>
      <p:sp>
        <p:nvSpPr>
          <p:cNvPr id="17" name="safety-title-1">
            <a:extLst>
              <a:ext uri="{FF2B5EF4-FFF2-40B4-BE49-F238E27FC236}">
                <a16:creationId xmlns:a16="http://schemas.microsoft.com/office/drawing/2014/main" id="{D6D02255-1E06-4E20-B323-8ED623F47680}"/>
              </a:ext>
            </a:extLst>
          </p:cNvPr>
          <p:cNvSpPr>
            <a:spLocks noGrp="1"/>
          </p:cNvSpPr>
          <p:nvPr/>
        </p:nvSpPr>
        <p:spPr>
          <a:xfrm>
            <a:off x="6305550" y="2297430"/>
            <a:ext cx="5238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87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87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1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02 </a:t>
            </a:r>
            <a:r>
              <a:rPr sz="1875" b="1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核对收款资料</a:t>
            </a:r>
            <a:endParaRPr sz="1875" b="1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18" name="safety-detail-1">
            <a:extLst>
              <a:ext uri="{FF2B5EF4-FFF2-40B4-BE49-F238E27FC236}">
                <a16:creationId xmlns:a16="http://schemas.microsoft.com/office/drawing/2014/main" id="{4335286D-6C14-4E42-BFF1-6AC7A72D66E2}"/>
              </a:ext>
            </a:extLst>
          </p:cNvPr>
          <p:cNvSpPr>
            <a:spLocks noGrp="1"/>
          </p:cNvSpPr>
          <p:nvPr/>
        </p:nvSpPr>
        <p:spPr>
          <a:xfrm>
            <a:off x="6305550" y="2678430"/>
            <a:ext cx="5238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检查钱包接收地址、支付宝账号或银行账户。本人收款业务使</a:t>
            </a:r>
          </a:p>
          <a:p>
            <a:pPr algn="l">
              <a:lnSpc>
                <a:spcPct val="115000"/>
              </a:lnSpc>
              <a:buNone/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用本人信息，银行付款按页面要求核对收款人资料。</a:t>
            </a:r>
          </a:p>
        </p:txBody>
      </p:sp>
      <p:sp>
        <p:nvSpPr>
          <p:cNvPr id="20" name="safety-surface-2">
            <a:extLst>
              <a:ext uri="{FF2B5EF4-FFF2-40B4-BE49-F238E27FC236}">
                <a16:creationId xmlns:a16="http://schemas.microsoft.com/office/drawing/2014/main" id="{AA56AB04-5F00-40EA-8B40-A4F1E6FE6A8C}"/>
              </a:ext>
            </a:extLst>
          </p:cNvPr>
          <p:cNvSpPr>
            <a:spLocks noGrp="1"/>
          </p:cNvSpPr>
          <p:nvPr/>
        </p:nvSpPr>
        <p:spPr>
          <a:xfrm>
            <a:off x="552450" y="3379469"/>
            <a:ext cx="5467350" cy="1080000"/>
          </a:xfrm>
          <a:prstGeom prst="roundRect">
            <a:avLst>
              <a:gd name="adj" fmla="val 7921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21" name="safety-title-2">
            <a:extLst>
              <a:ext uri="{FF2B5EF4-FFF2-40B4-BE49-F238E27FC236}">
                <a16:creationId xmlns:a16="http://schemas.microsoft.com/office/drawing/2014/main" id="{988D7D42-CBA5-4BA4-B9D7-B45957993252}"/>
              </a:ext>
            </a:extLst>
          </p:cNvPr>
          <p:cNvSpPr>
            <a:spLocks noGrp="1"/>
          </p:cNvSpPr>
          <p:nvPr/>
        </p:nvSpPr>
        <p:spPr>
          <a:xfrm>
            <a:off x="666750" y="3469006"/>
            <a:ext cx="5238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87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87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1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03 </a:t>
            </a:r>
            <a:r>
              <a:rPr sz="1875" b="1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核对币种与网络</a:t>
            </a:r>
            <a:endParaRPr sz="1875" b="1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22" name="safety-detail-2">
            <a:extLst>
              <a:ext uri="{FF2B5EF4-FFF2-40B4-BE49-F238E27FC236}">
                <a16:creationId xmlns:a16="http://schemas.microsoft.com/office/drawing/2014/main" id="{EE6342B8-08E7-4986-93D0-DE17A9C8FBFA}"/>
              </a:ext>
            </a:extLst>
          </p:cNvPr>
          <p:cNvSpPr>
            <a:spLocks noGrp="1"/>
          </p:cNvSpPr>
          <p:nvPr/>
        </p:nvSpPr>
        <p:spPr>
          <a:xfrm>
            <a:off x="666750" y="3850006"/>
            <a:ext cx="5238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加密资产转账前，确认币种、网络和地址与原订单一致。</a:t>
            </a:r>
          </a:p>
        </p:txBody>
      </p:sp>
      <p:sp>
        <p:nvSpPr>
          <p:cNvPr id="24" name="safety-surface-3">
            <a:extLst>
              <a:ext uri="{FF2B5EF4-FFF2-40B4-BE49-F238E27FC236}">
                <a16:creationId xmlns:a16="http://schemas.microsoft.com/office/drawing/2014/main" id="{4F40C664-67D3-4983-BFAA-0723FDE51082}"/>
              </a:ext>
            </a:extLst>
          </p:cNvPr>
          <p:cNvSpPr>
            <a:spLocks noGrp="1"/>
          </p:cNvSpPr>
          <p:nvPr/>
        </p:nvSpPr>
        <p:spPr>
          <a:xfrm>
            <a:off x="6191250" y="3379469"/>
            <a:ext cx="5467350" cy="1080000"/>
          </a:xfrm>
          <a:prstGeom prst="roundRect">
            <a:avLst>
              <a:gd name="adj" fmla="val 7921"/>
            </a:avLst>
          </a:prstGeom>
          <a:solidFill>
            <a:srgbClr val="FAF8F5"/>
          </a:solidFill>
          <a:ln w="0">
            <a:noFill/>
            <a:prstDash val="solid"/>
          </a:ln>
        </p:spPr>
      </p:sp>
      <p:sp>
        <p:nvSpPr>
          <p:cNvPr id="25" name="safety-title-3">
            <a:extLst>
              <a:ext uri="{FF2B5EF4-FFF2-40B4-BE49-F238E27FC236}">
                <a16:creationId xmlns:a16="http://schemas.microsoft.com/office/drawing/2014/main" id="{4795088F-ACB8-4D7E-8914-5FE7CF6824BC}"/>
              </a:ext>
            </a:extLst>
          </p:cNvPr>
          <p:cNvSpPr>
            <a:spLocks noGrp="1"/>
          </p:cNvSpPr>
          <p:nvPr/>
        </p:nvSpPr>
        <p:spPr>
          <a:xfrm>
            <a:off x="6305550" y="3469006"/>
            <a:ext cx="5238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87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87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1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04 </a:t>
            </a:r>
            <a:r>
              <a:rPr sz="1875" b="1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核对状态与实际到账</a:t>
            </a:r>
            <a:endParaRPr sz="1875" b="1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26" name="safety-detail-3">
            <a:extLst>
              <a:ext uri="{FF2B5EF4-FFF2-40B4-BE49-F238E27FC236}">
                <a16:creationId xmlns:a16="http://schemas.microsoft.com/office/drawing/2014/main" id="{1786E084-E113-4977-9D77-FBAB18BB99FA}"/>
              </a:ext>
            </a:extLst>
          </p:cNvPr>
          <p:cNvSpPr>
            <a:spLocks noGrp="1"/>
          </p:cNvSpPr>
          <p:nvPr/>
        </p:nvSpPr>
        <p:spPr>
          <a:xfrm>
            <a:off x="6305550" y="3850006"/>
            <a:ext cx="5238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付款或转账后，查看原订单、消费余额记录和本人钱包或收款</a:t>
            </a:r>
          </a:p>
          <a:p>
            <a:pPr algn="l">
              <a:lnSpc>
                <a:spcPct val="115000"/>
              </a:lnSpc>
              <a:buNone/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账户，不把申请成功当作到账。</a:t>
            </a:r>
          </a:p>
        </p:txBody>
      </p:sp>
      <p:sp>
        <p:nvSpPr>
          <p:cNvPr id="28" name="safety-surface-4">
            <a:extLst>
              <a:ext uri="{FF2B5EF4-FFF2-40B4-BE49-F238E27FC236}">
                <a16:creationId xmlns:a16="http://schemas.microsoft.com/office/drawing/2014/main" id="{6EF14A15-D32E-4741-B792-ED471DBB57F3}"/>
              </a:ext>
            </a:extLst>
          </p:cNvPr>
          <p:cNvSpPr>
            <a:spLocks noGrp="1"/>
          </p:cNvSpPr>
          <p:nvPr/>
        </p:nvSpPr>
        <p:spPr>
          <a:xfrm>
            <a:off x="552450" y="4528184"/>
            <a:ext cx="5467350" cy="1080000"/>
          </a:xfrm>
          <a:prstGeom prst="roundRect">
            <a:avLst>
              <a:gd name="adj" fmla="val 7921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29" name="safety-title-4">
            <a:extLst>
              <a:ext uri="{FF2B5EF4-FFF2-40B4-BE49-F238E27FC236}">
                <a16:creationId xmlns:a16="http://schemas.microsoft.com/office/drawing/2014/main" id="{83F8F732-51B9-44B7-BFA9-D9DCD321598B}"/>
              </a:ext>
            </a:extLst>
          </p:cNvPr>
          <p:cNvSpPr>
            <a:spLocks noGrp="1"/>
          </p:cNvSpPr>
          <p:nvPr/>
        </p:nvSpPr>
        <p:spPr>
          <a:xfrm>
            <a:off x="666750" y="4594860"/>
            <a:ext cx="5238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87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87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1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05 </a:t>
            </a:r>
            <a:r>
              <a:rPr sz="1875" b="1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异常时先查原单</a:t>
            </a:r>
            <a:endParaRPr sz="1875" b="1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30" name="safety-detail-4">
            <a:extLst>
              <a:ext uri="{FF2B5EF4-FFF2-40B4-BE49-F238E27FC236}">
                <a16:creationId xmlns:a16="http://schemas.microsoft.com/office/drawing/2014/main" id="{99FE94BB-3AA5-409C-9E9E-4824418FC6C1}"/>
              </a:ext>
            </a:extLst>
          </p:cNvPr>
          <p:cNvSpPr>
            <a:spLocks noGrp="1"/>
          </p:cNvSpPr>
          <p:nvPr/>
        </p:nvSpPr>
        <p:spPr>
          <a:xfrm>
            <a:off x="666750" y="4975860"/>
            <a:ext cx="5238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业务处理中不要重复付款或转账。需要补件时，在原申请或原</a:t>
            </a:r>
            <a:endParaRPr sz="1500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15000"/>
              </a:lnSpc>
              <a:buNone/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订单继续</a:t>
            </a:r>
            <a:r>
              <a:rPr sz="1500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31" name="safety-surface-5">
            <a:extLst>
              <a:ext uri="{FF2B5EF4-FFF2-40B4-BE49-F238E27FC236}">
                <a16:creationId xmlns:a16="http://schemas.microsoft.com/office/drawing/2014/main" id="{F784E9D4-FD12-461E-A675-089031D4A5DA}"/>
              </a:ext>
            </a:extLst>
          </p:cNvPr>
          <p:cNvSpPr>
            <a:spLocks noGrp="1"/>
          </p:cNvSpPr>
          <p:nvPr/>
        </p:nvSpPr>
        <p:spPr>
          <a:xfrm>
            <a:off x="6191250" y="4528184"/>
            <a:ext cx="5467350" cy="1080000"/>
          </a:xfrm>
          <a:prstGeom prst="roundRect">
            <a:avLst>
              <a:gd name="adj" fmla="val 7921"/>
            </a:avLst>
          </a:prstGeom>
          <a:solidFill>
            <a:srgbClr val="FAF8F5"/>
          </a:solidFill>
          <a:ln w="0">
            <a:noFill/>
            <a:prstDash val="solid"/>
          </a:ln>
        </p:spPr>
      </p:sp>
      <p:sp>
        <p:nvSpPr>
          <p:cNvPr id="32" name="safety-title-5">
            <a:extLst>
              <a:ext uri="{FF2B5EF4-FFF2-40B4-BE49-F238E27FC236}">
                <a16:creationId xmlns:a16="http://schemas.microsoft.com/office/drawing/2014/main" id="{D165C3F7-56B4-473D-9B5E-8E2D23A7706D}"/>
              </a:ext>
            </a:extLst>
          </p:cNvPr>
          <p:cNvSpPr>
            <a:spLocks noGrp="1"/>
          </p:cNvSpPr>
          <p:nvPr/>
        </p:nvSpPr>
        <p:spPr>
          <a:xfrm>
            <a:off x="6305550" y="4594860"/>
            <a:ext cx="5238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87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87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1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06 </a:t>
            </a:r>
            <a:r>
              <a:rPr sz="1875" b="1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保护账户凭证</a:t>
            </a:r>
            <a:endParaRPr sz="1875" b="1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33" name="safety-detail-5">
            <a:extLst>
              <a:ext uri="{FF2B5EF4-FFF2-40B4-BE49-F238E27FC236}">
                <a16:creationId xmlns:a16="http://schemas.microsoft.com/office/drawing/2014/main" id="{F7F459D0-4DD4-4463-B6EF-62330FDB94C6}"/>
              </a:ext>
            </a:extLst>
          </p:cNvPr>
          <p:cNvSpPr>
            <a:spLocks noGrp="1"/>
          </p:cNvSpPr>
          <p:nvPr/>
        </p:nvSpPr>
        <p:spPr>
          <a:xfrm>
            <a:off x="6305550" y="4975860"/>
            <a:ext cx="5238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绝不向他人提供密码、验证码、钱包私钥或助记词。联系处理</a:t>
            </a:r>
          </a:p>
          <a:p>
            <a:pPr algn="l">
              <a:lnSpc>
                <a:spcPct val="115000"/>
              </a:lnSpc>
              <a:buNone/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时准备订单号和问题说明。</a:t>
            </a:r>
          </a:p>
        </p:txBody>
      </p:sp>
      <p:sp>
        <p:nvSpPr>
          <p:cNvPr id="34" name="completion-panel">
            <a:extLst>
              <a:ext uri="{FF2B5EF4-FFF2-40B4-BE49-F238E27FC236}">
                <a16:creationId xmlns:a16="http://schemas.microsoft.com/office/drawing/2014/main" id="{4FBB8119-C9B4-4FEC-BDAB-74C0593DDFF7}"/>
              </a:ext>
            </a:extLst>
          </p:cNvPr>
          <p:cNvSpPr>
            <a:spLocks noGrp="1"/>
          </p:cNvSpPr>
          <p:nvPr/>
        </p:nvSpPr>
        <p:spPr>
          <a:xfrm>
            <a:off x="552450" y="5669280"/>
            <a:ext cx="11106150" cy="693420"/>
          </a:xfrm>
          <a:prstGeom prst="roundRect">
            <a:avLst>
              <a:gd name="adj" fmla="val 11250"/>
            </a:avLst>
          </a:prstGeom>
          <a:solidFill>
            <a:srgbClr val="F0F6FA"/>
          </a:solidFill>
          <a:ln w="0">
            <a:noFill/>
            <a:prstDash val="solid"/>
          </a:ln>
        </p:spPr>
      </p:sp>
      <p:sp>
        <p:nvSpPr>
          <p:cNvPr id="35" name="completion-title">
            <a:extLst>
              <a:ext uri="{FF2B5EF4-FFF2-40B4-BE49-F238E27FC236}">
                <a16:creationId xmlns:a16="http://schemas.microsoft.com/office/drawing/2014/main" id="{8EBE2C8B-9F49-41E2-A3FA-05FBC4C8D479}"/>
              </a:ext>
            </a:extLst>
          </p:cNvPr>
          <p:cNvSpPr>
            <a:spLocks noGrp="1"/>
          </p:cNvSpPr>
          <p:nvPr/>
        </p:nvSpPr>
        <p:spPr>
          <a:xfrm>
            <a:off x="723900" y="5764530"/>
            <a:ext cx="25241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7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7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1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完成一笔业务后</a:t>
            </a:r>
            <a:endParaRPr sz="1725" b="1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36" name="completion-detail">
            <a:extLst>
              <a:ext uri="{FF2B5EF4-FFF2-40B4-BE49-F238E27FC236}">
                <a16:creationId xmlns:a16="http://schemas.microsoft.com/office/drawing/2014/main" id="{F99F53FC-6DB5-43A8-9D0B-8C7A037CC1A3}"/>
              </a:ext>
            </a:extLst>
          </p:cNvPr>
          <p:cNvSpPr>
            <a:spLocks noGrp="1"/>
          </p:cNvSpPr>
          <p:nvPr/>
        </p:nvSpPr>
        <p:spPr>
          <a:xfrm>
            <a:off x="3324225" y="5764530"/>
            <a:ext cx="8193016" cy="51424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spAutoFit/>
          </a:bodyPr>
          <a:lstStyle>
            <a:defPPr algn="l"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15000"/>
              </a:lnSpc>
              <a:buNone/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查看办理结果，核对实际到账或卡片可用状态，并保留对应订单记录。下一笔业务重新核对币种、网络、金额、费用及收款资料</a:t>
            </a:r>
            <a:r>
              <a:rPr sz="1500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101007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Noto Sans CJK SC"/>
        <a:ea typeface=""/>
        <a:cs typeface=""/>
      </a:majorFont>
      <a:minorFont>
        <a:latin typeface="Noto Sans CJK SC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Noto Sans CJK SC"/>
        <a:ea typeface=""/>
        <a:cs typeface=""/>
      </a:majorFont>
      <a:minorFont>
        <a:latin typeface="Noto Sans CJK SC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1265</Words>
  <Application>Microsoft Office PowerPoint</Application>
  <DocSecurity>0</DocSecurity>
  <PresentationFormat>宽屏</PresentationFormat>
  <Paragraphs>504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1" baseType="lpstr">
      <vt:lpstr>Noto Sans CJK SC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cloud sky</cp:lastModifiedBy>
  <cp:revision>9</cp:revision>
  <dcterms:created xsi:type="dcterms:W3CDTF">2026-10-14T07:58:49Z</dcterms:created>
  <dcterms:modified xsi:type="dcterms:W3CDTF">2026-10-14T09:33:46Z</dcterms:modified>
</cp:coreProperties>
</file>