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8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AF0"/>
    <a:srgbClr val="A7CAFC"/>
    <a:srgbClr val="F3F6F8"/>
    <a:srgbClr val="FEFEFE"/>
    <a:srgbClr val="E3EFFA"/>
    <a:srgbClr val="F1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50" y="5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归属小王</c:v>
          </c:tx>
          <c:spPr>
            <a:solidFill>
              <a:srgbClr val="147BD1"/>
            </a:solidFill>
          </c:spPr>
          <c:invertIfNegative val="0"/>
          <c:dLbls>
            <c:numFmt formatCode="0&quot; 元&quot;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>
                    <a:solidFill>
                      <a:srgbClr val="142F42"/>
                    </a:solidFill>
                    <a:latin typeface="Noto Sans CJK SC"/>
                    <a:ea typeface="Noto Sans CJK SC"/>
                    <a:cs typeface="Noto Sans CJK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小王</c:v>
                </c:pt>
                <c:pt idx="1">
                  <c:v>小李</c:v>
                </c:pt>
                <c:pt idx="2">
                  <c:v>你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8</c:v>
                </c:pt>
                <c:pt idx="1">
                  <c:v>8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E0-4287-89F5-13D05C7DD7C8}"/>
            </c:ext>
          </c:extLst>
        </c:ser>
        <c:ser>
          <c:idx val="1"/>
          <c:order val="1"/>
          <c:tx>
            <c:v>归属小李</c:v>
          </c:tx>
          <c:spPr>
            <a:solidFill>
              <a:srgbClr val="BD995D"/>
            </a:solidFill>
          </c:spPr>
          <c:invertIfNegative val="0"/>
          <c:dLbls>
            <c:numFmt formatCode="0&quot; 元&quot;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>
                    <a:solidFill>
                      <a:srgbClr val="142F42"/>
                    </a:solidFill>
                    <a:latin typeface="Noto Sans CJK SC"/>
                    <a:ea typeface="Noto Sans CJK SC"/>
                    <a:cs typeface="Noto Sans CJK SC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小王</c:v>
                </c:pt>
                <c:pt idx="1">
                  <c:v>小李</c:v>
                </c:pt>
                <c:pt idx="2">
                  <c:v>你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0</c:v>
                </c:pt>
                <c:pt idx="1">
                  <c:v>16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E0-4287-89F5-13D05C7DD7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7E3EA"/>
            </a:solidFill>
            <a:prstDash val="solid"/>
          </a:ln>
        </c:spPr>
        <c:txPr>
          <a:bodyPr anchorCtr="1"/>
          <a:lstStyle/>
          <a:p>
            <a:pPr>
              <a:defRPr sz="165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20"/>
          <c:min val="0"/>
        </c:scaling>
        <c:delete val="0"/>
        <c:axPos val="l"/>
        <c:majorGridlines>
          <c:spPr>
            <a:ln w="9525">
              <a:solidFill>
                <a:srgbClr val="D7E3EA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20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endParaRPr lang="zh-CN"/>
          </a:p>
        </c:txPr>
        <c:crossAx val="48650112"/>
        <c:crosses val="autoZero"/>
        <c:crossBetween val="between"/>
        <c:majorUnit val="4"/>
      </c:valAx>
      <c:spPr>
        <a:solidFill>
          <a:srgbClr val="FFFFFF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42F42"/>
              </a:solidFill>
              <a:latin typeface="Noto Sans CJK SC"/>
              <a:ea typeface="Noto Sans CJK SC"/>
              <a:cs typeface="Noto Sans CJK SC"/>
            </a:defRPr>
          </a:pPr>
          <a:endParaRPr lang="zh-CN"/>
        </a:p>
      </c:txPr>
    </c:legend>
    <c:plotVisOnly val="1"/>
    <c:dispBlanksAs val="zero"/>
    <c:showDLblsOverMax val="1"/>
  </c:chart>
  <c:spPr>
    <a:solidFill>
      <a:srgbClr val="FFFFFF"/>
    </a:solidFill>
    <a:ln w="0">
      <a:noFill/>
      <a:prstDash val="solid"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F9ED4C2-61CF-4942-8D4F-553C5EB59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FED37AF7-4E9E-4BDE-95EE-07BAD96B2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021CB3D-8E4B-44A2-BD9B-DB979C5BC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2E75B83-3386-4972-92D3-CCAA7E504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DEA754EF-D5BD-4510-91CA-6DD050D13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3D0FB9A-7DD0-4EAA-937F-D03E9B0C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8C3C06D-FE98-44B0-A945-C3EF37B3D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2373AE8-D34D-4D92-8681-2D90E70B9CC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ED3934B-17A8-45DB-807B-8B197B45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A87E905-A94E-4DE1-8C82-A4844A61B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apps.sfc.hk/publicregWeb/corp/AAF432/details" TargetMode="External"/><Relationship Id="rId13" Type="http://schemas.openxmlformats.org/officeDocument/2006/relationships/hyperlink" Target="https://apps.sfc.hk/publicregWeb/corp/BPX708/conditions" TargetMode="External"/><Relationship Id="rId18" Type="http://schemas.openxmlformats.org/officeDocument/2006/relationships/hyperlink" Target="https://msb.fincen.gov/msb.registration.letter.php?ID=29833856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fosunwealth.hk/" TargetMode="External"/><Relationship Id="rId12" Type="http://schemas.openxmlformats.org/officeDocument/2006/relationships/hyperlink" Target="https://apps.sfc.hk/publicregWeb/corp/BPX708/details" TargetMode="External"/><Relationship Id="rId17" Type="http://schemas.openxmlformats.org/officeDocument/2006/relationships/hyperlink" Target="https://www.amf-france.org/fr/espace-epargnants/proteger-son-epargne/listes-blanches/psca/eu-internet-ventures-bv" TargetMode="External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www.afm.nl/~/profmedia/files/registers/register-cryptopartijen.xlsx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upfinance.ai/kyc-aml-policy/" TargetMode="External"/><Relationship Id="rId11" Type="http://schemas.openxmlformats.org/officeDocument/2006/relationships/hyperlink" Target="https://apps.sfc.hk/publicregWeb/corp/BPX707/conditions" TargetMode="External"/><Relationship Id="rId5" Type="http://schemas.openxmlformats.org/officeDocument/2006/relationships/hyperlink" Target="https://upfinance.ai/terms-and-conditions/" TargetMode="External"/><Relationship Id="rId15" Type="http://schemas.openxmlformats.org/officeDocument/2006/relationships/hyperlink" Target="https://banxa.com/USA-licenses" TargetMode="External"/><Relationship Id="rId10" Type="http://schemas.openxmlformats.org/officeDocument/2006/relationships/hyperlink" Target="https://apps.sfc.hk/publicregWeb/corp/BPX707/details" TargetMode="External"/><Relationship Id="rId4" Type="http://schemas.openxmlformats.org/officeDocument/2006/relationships/hyperlink" Target="https://msb.fincen.gov/msb.registration.letter.php?ID=29822399" TargetMode="External"/><Relationship Id="rId9" Type="http://schemas.openxmlformats.org/officeDocument/2006/relationships/hyperlink" Target="https://apps.sfc.hk/publicregWeb/corp/AAF432/conditions" TargetMode="External"/><Relationship Id="rId14" Type="http://schemas.openxmlformats.org/officeDocument/2006/relationships/hyperlink" Target="https://banxa.com/Global-License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ofi.la.gov/non-depository/virtual-currency-business-activity/licensees/" TargetMode="External"/><Relationship Id="rId13" Type="http://schemas.openxmlformats.org/officeDocument/2006/relationships/hyperlink" Target="https://cryptoconsortium.org/completed-ccss-audits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dfs.ny.gov/apps_and_licensing/virtual_currency_businesses" TargetMode="External"/><Relationship Id="rId12" Type="http://schemas.openxmlformats.org/officeDocument/2006/relationships/hyperlink" Target="https://www.fireblocks.com/wp-content/uploads/2026/02/Fireblocks_Security_Whitepaper_Feb2026.pdf" TargetMode="External"/><Relationship Id="rId17" Type="http://schemas.openxmlformats.org/officeDocument/2006/relationships/hyperlink" Target="https://www.pbc.gov.cn/zhengwugongkai/4081330/4081344/4081407/4081702/4081749/4081783/2025092319185014507/index.html" TargetMode="External"/><Relationship Id="rId2" Type="http://schemas.openxmlformats.org/officeDocument/2006/relationships/notesSlide" Target="../notesSlides/notesSlide32.xml"/><Relationship Id="rId16" Type="http://schemas.openxmlformats.org/officeDocument/2006/relationships/hyperlink" Target="https://www.tcsp.cr.gov.hk/tcspls/search/public-search?k=TC008817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fireblocks.com/regulated-entities" TargetMode="External"/><Relationship Id="rId11" Type="http://schemas.openxmlformats.org/officeDocument/2006/relationships/hyperlink" Target="https://trust.fireblocks.com/" TargetMode="External"/><Relationship Id="rId5" Type="http://schemas.openxmlformats.org/officeDocument/2006/relationships/hyperlink" Target="https://support.banxa.com/en/support/solutions/articles/44002771747-is-banxa-fca-licensed-" TargetMode="External"/><Relationship Id="rId15" Type="http://schemas.openxmlformats.org/officeDocument/2006/relationships/hyperlink" Target="https://data.gov.sg/datasets/d_8575e84912df3c28995b8e6e0e05205a/view" TargetMode="External"/><Relationship Id="rId10" Type="http://schemas.openxmlformats.org/officeDocument/2006/relationships/hyperlink" Target="https://msb.fincen.gov/msb.registration.letter.php?ID=29828754" TargetMode="External"/><Relationship Id="rId4" Type="http://schemas.openxmlformats.org/officeDocument/2006/relationships/hyperlink" Target="https://fintrac-canafe.canada.ca/msb-esm/reg-eng.csv" TargetMode="External"/><Relationship Id="rId9" Type="http://schemas.openxmlformats.org/officeDocument/2006/relationships/hyperlink" Target="https://msb.fincen.gov/msb.registration.letter.php?ID=29834332" TargetMode="External"/><Relationship Id="rId14" Type="http://schemas.openxmlformats.org/officeDocument/2006/relationships/hyperlink" Target="https://www.goldhouse.cc/ter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126A685B-0DF6-44F0-BAFF-3305FB66B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39" y="1"/>
            <a:ext cx="12185522" cy="68580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000B900-1676-43E3-B92C-7630B42D3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14712" y="517448"/>
            <a:ext cx="408128" cy="40812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178B237-339F-4C76-AC10-20138D2698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77128" y="1348279"/>
            <a:ext cx="4030259" cy="1384718"/>
          </a:xfrm>
          <a:prstGeom prst="rect">
            <a:avLst/>
          </a:prstGeom>
        </p:spPr>
      </p:pic>
      <p:sp>
        <p:nvSpPr>
          <p:cNvPr id="11" name="金色短线（可编辑形状）">
            <a:extLst>
              <a:ext uri="{FF2B5EF4-FFF2-40B4-BE49-F238E27FC236}">
                <a16:creationId xmlns:a16="http://schemas.microsoft.com/office/drawing/2014/main" id="{4D07E6B8-AF2B-47FE-9F4F-C96D50559F32}"/>
              </a:ext>
            </a:extLst>
          </p:cNvPr>
          <p:cNvSpPr>
            <a:spLocks noGrp="1"/>
          </p:cNvSpPr>
          <p:nvPr/>
        </p:nvSpPr>
        <p:spPr>
          <a:xfrm>
            <a:off x="729187" y="3935516"/>
            <a:ext cx="430220" cy="36440"/>
          </a:xfrm>
          <a:prstGeom prst="rect">
            <a:avLst/>
          </a:prstGeom>
          <a:gradFill>
            <a:gsLst>
              <a:gs pos="0">
                <a:srgbClr val="D49D4E"/>
              </a:gs>
              <a:gs pos="100000">
                <a:srgbClr val="F5D692"/>
              </a:gs>
            </a:gsLst>
            <a:lin ang="0"/>
          </a:gradFill>
          <a:ln w="0">
            <a:noFill/>
            <a:prstDash val="solid"/>
          </a:ln>
        </p:spPr>
      </p:sp>
      <p:sp>
        <p:nvSpPr>
          <p:cNvPr id="15" name="品牌名称">
            <a:extLst>
              <a:ext uri="{FF2B5EF4-FFF2-40B4-BE49-F238E27FC236}">
                <a16:creationId xmlns:a16="http://schemas.microsoft.com/office/drawing/2014/main" id="{A9451B83-90BD-4B6D-93E5-A94A5FC19AA1}"/>
              </a:ext>
            </a:extLst>
          </p:cNvPr>
          <p:cNvSpPr>
            <a:spLocks noGrp="1"/>
          </p:cNvSpPr>
          <p:nvPr/>
        </p:nvSpPr>
        <p:spPr>
          <a:xfrm>
            <a:off x="1239617" y="553798"/>
            <a:ext cx="2989665" cy="3354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250" b="0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250" b="0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3" dirty="0" err="1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rPr>
              <a:t>GoldHouse</a:t>
            </a:r>
            <a:r>
              <a:rPr sz="1723" dirty="0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rPr>
              <a:t> </a:t>
            </a:r>
            <a:r>
              <a:rPr sz="1723" dirty="0" err="1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rPr>
              <a:t>生态服务入口</a:t>
            </a:r>
            <a:endParaRPr sz="1723" dirty="0">
              <a:solidFill>
                <a:srgbClr val="F3F7FF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A98BC92-FB53-4D79-B277-4E6AA869EB2D}"/>
              </a:ext>
            </a:extLst>
          </p:cNvPr>
          <p:cNvSpPr txBox="1"/>
          <p:nvPr/>
        </p:nvSpPr>
        <p:spPr>
          <a:xfrm>
            <a:off x="587652" y="2839950"/>
            <a:ext cx="2653290" cy="940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756" dirty="0">
                <a:gradFill>
                  <a:gsLst>
                    <a:gs pos="0">
                      <a:schemeClr val="bg1"/>
                    </a:gs>
                    <a:gs pos="100000">
                      <a:srgbClr val="BBE0FB"/>
                    </a:gs>
                  </a:gsLst>
                  <a:lin ang="54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连接数字资产</a:t>
            </a:r>
            <a:endParaRPr lang="en-US" altLang="zh-CN" sz="2756" dirty="0">
              <a:gradFill>
                <a:gsLst>
                  <a:gs pos="0">
                    <a:schemeClr val="bg1"/>
                  </a:gs>
                  <a:gs pos="100000">
                    <a:srgbClr val="BBE0FB"/>
                  </a:gs>
                </a:gsLst>
                <a:lin ang="5400000" scaled="0"/>
              </a:gra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756" dirty="0">
                <a:gradFill>
                  <a:gsLst>
                    <a:gs pos="0">
                      <a:schemeClr val="bg1"/>
                    </a:gs>
                    <a:gs pos="100000">
                      <a:srgbClr val="BBE0FB"/>
                    </a:gs>
                  </a:gsLst>
                  <a:lin ang="5400000" scaled="0"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与多元金融服务</a:t>
            </a:r>
          </a:p>
        </p:txBody>
      </p:sp>
      <p:sp>
        <p:nvSpPr>
          <p:cNvPr id="18" name="介绍说明">
            <a:extLst>
              <a:ext uri="{FF2B5EF4-FFF2-40B4-BE49-F238E27FC236}">
                <a16:creationId xmlns:a16="http://schemas.microsoft.com/office/drawing/2014/main" id="{8D830587-EE66-4E0E-A6FE-E86B3AAF504A}"/>
              </a:ext>
            </a:extLst>
          </p:cNvPr>
          <p:cNvSpPr>
            <a:spLocks noGrp="1"/>
          </p:cNvSpPr>
          <p:nvPr/>
        </p:nvSpPr>
        <p:spPr>
          <a:xfrm>
            <a:off x="707311" y="4192824"/>
            <a:ext cx="2479234" cy="3281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2250" b="0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2250" b="0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3" dirty="0" err="1">
                <a:solidFill>
                  <a:srgbClr val="F3F7FF"/>
                </a:solidFill>
                <a:latin typeface="Noto Sans CJK SC"/>
                <a:ea typeface="Noto Sans CJK SC"/>
                <a:cs typeface="Noto Sans CJK SC"/>
              </a:rPr>
              <a:t>产品与合作介绍</a:t>
            </a:r>
            <a:endParaRPr sz="1723" dirty="0">
              <a:solidFill>
                <a:srgbClr val="F3F7FF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9" name="底部产品服务">
            <a:extLst>
              <a:ext uri="{FF2B5EF4-FFF2-40B4-BE49-F238E27FC236}">
                <a16:creationId xmlns:a16="http://schemas.microsoft.com/office/drawing/2014/main" id="{DCB49BFC-11AD-47EE-A7A8-13D3F05BFA80}"/>
              </a:ext>
            </a:extLst>
          </p:cNvPr>
          <p:cNvSpPr>
            <a:spLocks noGrp="1"/>
          </p:cNvSpPr>
          <p:nvPr/>
        </p:nvSpPr>
        <p:spPr>
          <a:xfrm>
            <a:off x="707311" y="6044957"/>
            <a:ext cx="802105" cy="29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1800" b="0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1800" b="0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78" dirty="0" err="1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rPr>
              <a:t>产品服务</a:t>
            </a:r>
            <a:endParaRPr sz="1378" dirty="0">
              <a:solidFill>
                <a:srgbClr val="D1E5F7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0" name="底部合作生态">
            <a:extLst>
              <a:ext uri="{FF2B5EF4-FFF2-40B4-BE49-F238E27FC236}">
                <a16:creationId xmlns:a16="http://schemas.microsoft.com/office/drawing/2014/main" id="{92B18728-617F-4BE3-88DC-BB8072CBC8BC}"/>
              </a:ext>
            </a:extLst>
          </p:cNvPr>
          <p:cNvSpPr>
            <a:spLocks noGrp="1"/>
          </p:cNvSpPr>
          <p:nvPr/>
        </p:nvSpPr>
        <p:spPr>
          <a:xfrm>
            <a:off x="1866718" y="6044957"/>
            <a:ext cx="802105" cy="29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1800" b="0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1800" b="0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78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rPr>
              <a:t>合作生态</a:t>
            </a:r>
          </a:p>
        </p:txBody>
      </p:sp>
      <p:sp>
        <p:nvSpPr>
          <p:cNvPr id="21" name="底部业务分成">
            <a:extLst>
              <a:ext uri="{FF2B5EF4-FFF2-40B4-BE49-F238E27FC236}">
                <a16:creationId xmlns:a16="http://schemas.microsoft.com/office/drawing/2014/main" id="{C384C6E4-C3A4-43C1-BBBD-6A199E53942E}"/>
              </a:ext>
            </a:extLst>
          </p:cNvPr>
          <p:cNvSpPr>
            <a:spLocks noGrp="1"/>
          </p:cNvSpPr>
          <p:nvPr/>
        </p:nvSpPr>
        <p:spPr>
          <a:xfrm>
            <a:off x="3033416" y="6044957"/>
            <a:ext cx="802105" cy="291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>
            <a:defPPr algn="l">
              <a:defRPr sz="1800" b="0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defRPr sz="1800" b="0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78" dirty="0" err="1">
                <a:solidFill>
                  <a:srgbClr val="D1E5F7"/>
                </a:solidFill>
                <a:latin typeface="Noto Sans CJK SC"/>
                <a:ea typeface="Noto Sans CJK SC"/>
                <a:cs typeface="Noto Sans CJK SC"/>
              </a:rPr>
              <a:t>业务分成</a:t>
            </a:r>
            <a:endParaRPr sz="1378" dirty="0">
              <a:solidFill>
                <a:srgbClr val="D1E5F7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2" name="底部分隔线 222">
            <a:extLst>
              <a:ext uri="{FF2B5EF4-FFF2-40B4-BE49-F238E27FC236}">
                <a16:creationId xmlns:a16="http://schemas.microsoft.com/office/drawing/2014/main" id="{F55EB861-D7AC-4A77-8326-9CF79F8CEE43}"/>
              </a:ext>
            </a:extLst>
          </p:cNvPr>
          <p:cNvSpPr>
            <a:spLocks noGrp="1"/>
          </p:cNvSpPr>
          <p:nvPr/>
        </p:nvSpPr>
        <p:spPr>
          <a:xfrm>
            <a:off x="1618795" y="6132460"/>
            <a:ext cx="7292" cy="145837"/>
          </a:xfrm>
          <a:prstGeom prst="rect">
            <a:avLst/>
          </a:prstGeom>
          <a:solidFill>
            <a:srgbClr val="7898B1"/>
          </a:solidFill>
          <a:ln w="0">
            <a:noFill/>
            <a:prstDash val="solid"/>
          </a:ln>
        </p:spPr>
      </p:sp>
      <p:sp>
        <p:nvSpPr>
          <p:cNvPr id="23" name="底部分隔线 382">
            <a:extLst>
              <a:ext uri="{FF2B5EF4-FFF2-40B4-BE49-F238E27FC236}">
                <a16:creationId xmlns:a16="http://schemas.microsoft.com/office/drawing/2014/main" id="{48CE3101-E7B0-4F4F-8D5A-7BF598602F8B}"/>
              </a:ext>
            </a:extLst>
          </p:cNvPr>
          <p:cNvSpPr>
            <a:spLocks noGrp="1"/>
          </p:cNvSpPr>
          <p:nvPr/>
        </p:nvSpPr>
        <p:spPr>
          <a:xfrm>
            <a:off x="2785493" y="6132460"/>
            <a:ext cx="7292" cy="145837"/>
          </a:xfrm>
          <a:prstGeom prst="rect">
            <a:avLst/>
          </a:prstGeom>
          <a:solidFill>
            <a:srgbClr val="7898B1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1461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0">
            <a:extLst>
              <a:ext uri="{FF2B5EF4-FFF2-40B4-BE49-F238E27FC236}">
                <a16:creationId xmlns:a16="http://schemas.microsoft.com/office/drawing/2014/main" id="{70E1AB76-E820-43B8-BEC8-EAA65A3D75D0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6A3E209-3CCB-453A-9178-37530DD5E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BF6F4C2F-3266-4977-8CEA-19CA7B38B85D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财汇通是什么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EB17DAD-FB75-4EED-A096-755B9733C4DA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42DDCB7-EC74-4D66-B91E-85163EE8AC1A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15B3CEB-8961-45ED-8EBA-CAA84C49E606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042D3473-265B-4BA2-8A62-8ABABB1A7D69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0" name="text-7">
            <a:extLst>
              <a:ext uri="{FF2B5EF4-FFF2-40B4-BE49-F238E27FC236}">
                <a16:creationId xmlns:a16="http://schemas.microsoft.com/office/drawing/2014/main" id="{C8C8F03F-BA59-4975-94EC-7F727C03562F}"/>
              </a:ext>
            </a:extLst>
          </p:cNvPr>
          <p:cNvSpPr>
            <a:spLocks noGrp="1"/>
          </p:cNvSpPr>
          <p:nvPr/>
        </p:nvSpPr>
        <p:spPr>
          <a:xfrm>
            <a:off x="666750" y="2143125"/>
            <a:ext cx="7219950" cy="1533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1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41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1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一个入口，</a:t>
            </a:r>
          </a:p>
          <a:p>
            <a:pPr algn="l">
              <a:lnSpc>
                <a:spcPct val="120000"/>
              </a:lnSpc>
              <a:buNone/>
              <a:defRPr sz="41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1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连接多元金融服务</a:t>
            </a:r>
          </a:p>
        </p:txBody>
      </p:sp>
      <p:sp>
        <p:nvSpPr>
          <p:cNvPr id="11" name="text-8">
            <a:extLst>
              <a:ext uri="{FF2B5EF4-FFF2-40B4-BE49-F238E27FC236}">
                <a16:creationId xmlns:a16="http://schemas.microsoft.com/office/drawing/2014/main" id="{C696A8FE-DD27-42AF-9E1D-9D5AE40DD633}"/>
              </a:ext>
            </a:extLst>
          </p:cNvPr>
          <p:cNvSpPr>
            <a:spLocks noGrp="1"/>
          </p:cNvSpPr>
          <p:nvPr/>
        </p:nvSpPr>
        <p:spPr>
          <a:xfrm>
            <a:off x="666750" y="3886200"/>
            <a:ext cx="7096125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接入 GoldHouse 的独立金融服务小程序。</a:t>
            </a:r>
          </a:p>
          <a:p>
            <a:pPr algn="l">
              <a:lnSpc>
                <a:spcPct val="120000"/>
              </a:lnSpc>
              <a:buNone/>
              <a:defRPr sz="19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按实际需求选择消费、收付款、承兑咨询与用卡服务。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778BE40-541B-4D94-A1D5-AC4D64FA1A38}"/>
              </a:ext>
            </a:extLst>
          </p:cNvPr>
          <p:cNvSpPr>
            <a:spLocks noGrp="1"/>
          </p:cNvSpPr>
          <p:nvPr/>
        </p:nvSpPr>
        <p:spPr>
          <a:xfrm>
            <a:off x="666750" y="505777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3" name="text-10">
            <a:extLst>
              <a:ext uri="{FF2B5EF4-FFF2-40B4-BE49-F238E27FC236}">
                <a16:creationId xmlns:a16="http://schemas.microsoft.com/office/drawing/2014/main" id="{7382054F-99E3-4309-AA3D-81275D8D468A}"/>
              </a:ext>
            </a:extLst>
          </p:cNvPr>
          <p:cNvSpPr>
            <a:spLocks noGrp="1"/>
          </p:cNvSpPr>
          <p:nvPr/>
        </p:nvSpPr>
        <p:spPr>
          <a:xfrm>
            <a:off x="666750" y="5286375"/>
            <a:ext cx="72199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业务办理、订单记录、邀请关系与代理分成</a:t>
            </a:r>
          </a:p>
          <a:p>
            <a:pPr algn="l">
              <a:lnSpc>
                <a:spcPct val="120000"/>
              </a:lnSpc>
              <a:buNone/>
              <a:def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在同一产品体系内组织。</a:t>
            </a:r>
          </a:p>
        </p:txBody>
      </p:sp>
      <p:sp>
        <p:nvSpPr>
          <p:cNvPr id="14" name="text-11">
            <a:extLst>
              <a:ext uri="{FF2B5EF4-FFF2-40B4-BE49-F238E27FC236}">
                <a16:creationId xmlns:a16="http://schemas.microsoft.com/office/drawing/2014/main" id="{1F251FFE-EAF3-4DC6-8EA0-4DE26ED6A24F}"/>
              </a:ext>
            </a:extLst>
          </p:cNvPr>
          <p:cNvSpPr>
            <a:spLocks noGrp="1"/>
          </p:cNvSpPr>
          <p:nvPr/>
        </p:nvSpPr>
        <p:spPr>
          <a:xfrm>
            <a:off x="7856960" y="6043587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产品原型示意</a:t>
            </a:r>
            <a:endParaRPr sz="1200" b="0" dirty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3410BB2-597C-45DE-AA6F-5F123BCE1238}"/>
              </a:ext>
            </a:extLst>
          </p:cNvPr>
          <p:cNvGrpSpPr/>
          <p:nvPr/>
        </p:nvGrpSpPr>
        <p:grpSpPr>
          <a:xfrm>
            <a:off x="7786872" y="415522"/>
            <a:ext cx="2711927" cy="5523290"/>
            <a:chOff x="7996492" y="476250"/>
            <a:chExt cx="2750659" cy="5602175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7CCA027-3221-4B05-B464-427FEE1A0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139" y="519649"/>
              <a:ext cx="2543825" cy="5491901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D05D029B-125C-4CF9-BC6B-E25D4A1C1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6492" y="476250"/>
              <a:ext cx="2750659" cy="5602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5376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0">
            <a:extLst>
              <a:ext uri="{FF2B5EF4-FFF2-40B4-BE49-F238E27FC236}">
                <a16:creationId xmlns:a16="http://schemas.microsoft.com/office/drawing/2014/main" id="{7728FF44-5997-4C3B-BDA8-EC19E0F2EB6E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81021A9-0897-46E9-AA45-B72A814B0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300E89E8-F0E4-42FD-A1E2-51FBA43C587D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财汇通的三项核心定位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F06B4A7-38DD-4ACF-8655-0D4B1E2CA50D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9B1CC77-46C3-4A50-B7F4-0B1996C1B816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52CE512-F08D-455C-999E-0C3EBADAC1CA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D76EACCD-5BF7-4181-8312-6E072270D846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59476C9-2386-48B1-8E55-AF43BB96B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352550" y="2019300"/>
            <a:ext cx="1905000" cy="1905000"/>
          </a:xfrm>
          <a:prstGeom prst="rect">
            <a:avLst/>
          </a:prstGeom>
        </p:spPr>
      </p:pic>
      <p:sp>
        <p:nvSpPr>
          <p:cNvPr id="9" name="text-6">
            <a:extLst>
              <a:ext uri="{FF2B5EF4-FFF2-40B4-BE49-F238E27FC236}">
                <a16:creationId xmlns:a16="http://schemas.microsoft.com/office/drawing/2014/main" id="{1AB381AB-D7AE-444A-A341-980CD1879D13}"/>
              </a:ext>
            </a:extLst>
          </p:cNvPr>
          <p:cNvSpPr>
            <a:spLocks noGrp="1"/>
          </p:cNvSpPr>
          <p:nvPr/>
        </p:nvSpPr>
        <p:spPr>
          <a:xfrm>
            <a:off x="666750" y="4219575"/>
            <a:ext cx="3333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金融服务入口</a:t>
            </a:r>
            <a:endParaRPr sz="2250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0" name="text-7">
            <a:extLst>
              <a:ext uri="{FF2B5EF4-FFF2-40B4-BE49-F238E27FC236}">
                <a16:creationId xmlns:a16="http://schemas.microsoft.com/office/drawing/2014/main" id="{61AE0609-420C-45A0-A997-EF988E3DED1C}"/>
              </a:ext>
            </a:extLst>
          </p:cNvPr>
          <p:cNvSpPr>
            <a:spLocks noGrp="1"/>
          </p:cNvSpPr>
          <p:nvPr/>
        </p:nvSpPr>
        <p:spPr>
          <a:xfrm>
            <a:off x="666750" y="4829175"/>
            <a:ext cx="3333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根据用户需求分类呈现服务</a:t>
            </a:r>
            <a:r>
              <a:rPr sz="18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，</a:t>
            </a:r>
          </a:p>
          <a:p>
            <a:pPr algn="ctr">
              <a:lnSpc>
                <a:spcPct val="120000"/>
              </a:lnSpc>
              <a:buNone/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帮助用户找到对应业务</a:t>
            </a:r>
            <a:r>
              <a:rPr sz="18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D65455-0CCA-4BC2-9C9E-861391206849}"/>
              </a:ext>
            </a:extLst>
          </p:cNvPr>
          <p:cNvSpPr>
            <a:spLocks noGrp="1"/>
          </p:cNvSpPr>
          <p:nvPr/>
        </p:nvSpPr>
        <p:spPr>
          <a:xfrm>
            <a:off x="4171950" y="2276475"/>
            <a:ext cx="9525" cy="319087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72FFEEA-6646-48A9-80F7-550002DFB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105400" y="2019300"/>
            <a:ext cx="1905000" cy="1905000"/>
          </a:xfrm>
          <a:prstGeom prst="rect">
            <a:avLst/>
          </a:prstGeom>
        </p:spPr>
      </p:pic>
      <p:sp>
        <p:nvSpPr>
          <p:cNvPr id="13" name="text-9">
            <a:extLst>
              <a:ext uri="{FF2B5EF4-FFF2-40B4-BE49-F238E27FC236}">
                <a16:creationId xmlns:a16="http://schemas.microsoft.com/office/drawing/2014/main" id="{6D8234F9-2722-41DF-94D6-C3A3FEFF43CB}"/>
              </a:ext>
            </a:extLst>
          </p:cNvPr>
          <p:cNvSpPr>
            <a:spLocks noGrp="1"/>
          </p:cNvSpPr>
          <p:nvPr/>
        </p:nvSpPr>
        <p:spPr>
          <a:xfrm>
            <a:off x="4419600" y="4219575"/>
            <a:ext cx="3333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业务办理与记录</a:t>
            </a:r>
          </a:p>
        </p:txBody>
      </p:sp>
      <p:sp>
        <p:nvSpPr>
          <p:cNvPr id="14" name="text-10">
            <a:extLst>
              <a:ext uri="{FF2B5EF4-FFF2-40B4-BE49-F238E27FC236}">
                <a16:creationId xmlns:a16="http://schemas.microsoft.com/office/drawing/2014/main" id="{42EB37D8-1DA3-4E93-B0B9-B4822441C01F}"/>
              </a:ext>
            </a:extLst>
          </p:cNvPr>
          <p:cNvSpPr>
            <a:spLocks noGrp="1"/>
          </p:cNvSpPr>
          <p:nvPr/>
        </p:nvSpPr>
        <p:spPr>
          <a:xfrm>
            <a:off x="4419600" y="4829175"/>
            <a:ext cx="3333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关联申请、核验、金额确认、</a:t>
            </a:r>
          </a:p>
          <a:p>
            <a:pPr algn="ctr">
              <a:lnSpc>
                <a:spcPct val="120000"/>
              </a:lnSpc>
              <a:buNone/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订单进度和最终到账结果。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8D1C38A-CE00-43C1-A67E-958600414DE4}"/>
              </a:ext>
            </a:extLst>
          </p:cNvPr>
          <p:cNvSpPr>
            <a:spLocks noGrp="1"/>
          </p:cNvSpPr>
          <p:nvPr/>
        </p:nvSpPr>
        <p:spPr>
          <a:xfrm>
            <a:off x="7924800" y="2276475"/>
            <a:ext cx="9525" cy="319087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EDA6C360-CD70-4621-A4BD-C07E5119E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8858250" y="2019300"/>
            <a:ext cx="1905000" cy="1905000"/>
          </a:xfrm>
          <a:prstGeom prst="rect">
            <a:avLst/>
          </a:prstGeom>
        </p:spPr>
      </p:pic>
      <p:sp>
        <p:nvSpPr>
          <p:cNvPr id="17" name="text-12">
            <a:extLst>
              <a:ext uri="{FF2B5EF4-FFF2-40B4-BE49-F238E27FC236}">
                <a16:creationId xmlns:a16="http://schemas.microsoft.com/office/drawing/2014/main" id="{FD742C68-0EA8-49BF-A491-9BFDD06AC7AF}"/>
              </a:ext>
            </a:extLst>
          </p:cNvPr>
          <p:cNvSpPr>
            <a:spLocks noGrp="1"/>
          </p:cNvSpPr>
          <p:nvPr/>
        </p:nvSpPr>
        <p:spPr>
          <a:xfrm>
            <a:off x="8172450" y="4219575"/>
            <a:ext cx="3333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业务合作与分成</a:t>
            </a:r>
          </a:p>
        </p:txBody>
      </p:sp>
      <p:sp>
        <p:nvSpPr>
          <p:cNvPr id="18" name="text-13">
            <a:extLst>
              <a:ext uri="{FF2B5EF4-FFF2-40B4-BE49-F238E27FC236}">
                <a16:creationId xmlns:a16="http://schemas.microsoft.com/office/drawing/2014/main" id="{FBD6367E-13F8-418A-B7D7-A39CB51231B1}"/>
              </a:ext>
            </a:extLst>
          </p:cNvPr>
          <p:cNvSpPr>
            <a:spLocks noGrp="1"/>
          </p:cNvSpPr>
          <p:nvPr/>
        </p:nvSpPr>
        <p:spPr>
          <a:xfrm>
            <a:off x="8172450" y="4829175"/>
            <a:ext cx="333375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为符合条件的代理提供邀请</a:t>
            </a:r>
            <a:r>
              <a:rPr sz="18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、</a:t>
            </a:r>
          </a:p>
          <a:p>
            <a:pPr algn="ctr">
              <a:lnSpc>
                <a:spcPct val="120000"/>
              </a:lnSpc>
              <a:buNone/>
              <a:defRPr sz="18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业务归属与分成查询功能</a:t>
            </a:r>
            <a:r>
              <a:rPr sz="1800" b="0" dirty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9" name="text-14">
            <a:extLst>
              <a:ext uri="{FF2B5EF4-FFF2-40B4-BE49-F238E27FC236}">
                <a16:creationId xmlns:a16="http://schemas.microsoft.com/office/drawing/2014/main" id="{230ADBBA-1A0A-4C4E-AA06-B9A75B384CF7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账户、资金、费率及办理条件，按对应服务方的正式规则执行。</a:t>
            </a:r>
          </a:p>
        </p:txBody>
      </p:sp>
    </p:spTree>
    <p:extLst>
      <p:ext uri="{BB962C8B-B14F-4D97-AF65-F5344CB8AC3E}">
        <p14:creationId xmlns:p14="http://schemas.microsoft.com/office/powerpoint/2010/main" val="770727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-0">
            <a:extLst>
              <a:ext uri="{FF2B5EF4-FFF2-40B4-BE49-F238E27FC236}">
                <a16:creationId xmlns:a16="http://schemas.microsoft.com/office/drawing/2014/main" id="{B4185EF7-79B4-4BD1-AEAB-C3093E5B93E2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AF95D4A-EEFA-41AB-9935-D25DA1AC3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55A08388-A15A-4D8A-93B8-F2C5F308FDEE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跨境与多场景收付的难点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32F5B93-5E14-4745-975C-F1B685A5929E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35D9B41-26EF-401B-85DC-BE2554448284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077D7F26-99E2-40DC-821A-3075423FFD01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C4DBB12A-8318-4A0D-A512-53D48F881FD6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4C206207-8242-4221-B2D9-9CF560421322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4933950" cy="3676650"/>
          </a:xfrm>
          <a:prstGeom prst="roundRect">
            <a:avLst>
              <a:gd name="adj" fmla="val 3627"/>
            </a:avLst>
          </a:prstGeom>
          <a:solidFill>
            <a:srgbClr val="E2EAF0"/>
          </a:solidFill>
          <a:ln w="0">
            <a:noFill/>
            <a:prstDash val="solid"/>
          </a:ln>
        </p:spPr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083E633A-5C01-4FA3-94F1-88EFF8743BAE}"/>
              </a:ext>
            </a:extLst>
          </p:cNvPr>
          <p:cNvSpPr>
            <a:spLocks noGrp="1"/>
          </p:cNvSpPr>
          <p:nvPr/>
        </p:nvSpPr>
        <p:spPr>
          <a:xfrm>
            <a:off x="933450" y="2390775"/>
            <a:ext cx="4476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5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5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52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环节越多</a:t>
            </a:r>
            <a:r>
              <a:rPr sz="3525" b="1" dirty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，</a:t>
            </a:r>
          </a:p>
          <a:p>
            <a:pPr algn="l">
              <a:lnSpc>
                <a:spcPct val="120000"/>
              </a:lnSpc>
              <a:buNone/>
              <a:defRPr sz="35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525" b="1" dirty="0" err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越需要清晰的信息</a:t>
            </a:r>
            <a:endParaRPr sz="3525" b="1" dirty="0">
              <a:solidFill>
                <a:srgbClr val="142F42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E7B0C071-62AF-4C98-81BE-A32EFFD0ACDC}"/>
              </a:ext>
            </a:extLst>
          </p:cNvPr>
          <p:cNvSpPr>
            <a:spLocks noGrp="1"/>
          </p:cNvSpPr>
          <p:nvPr/>
        </p:nvSpPr>
        <p:spPr>
          <a:xfrm>
            <a:off x="933450" y="4314825"/>
            <a:ext cx="433387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费用、账户、业务状态与实际到账，</a:t>
            </a:r>
          </a:p>
          <a:p>
            <a:pPr algn="l">
              <a:lnSpc>
                <a:spcPct val="120000"/>
              </a:lnSpc>
              <a:buNone/>
              <a:defRPr sz="18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往往需要分别确认。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04EED169-5A97-4A02-8F68-363D40E0D272}"/>
              </a:ext>
            </a:extLst>
          </p:cNvPr>
          <p:cNvSpPr>
            <a:spLocks noGrp="1"/>
          </p:cNvSpPr>
          <p:nvPr/>
        </p:nvSpPr>
        <p:spPr>
          <a:xfrm>
            <a:off x="6181725" y="2114550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D043D506-FC1B-4E14-AC3E-F040EA796A7E}"/>
              </a:ext>
            </a:extLst>
          </p:cNvPr>
          <p:cNvSpPr>
            <a:spLocks noGrp="1"/>
          </p:cNvSpPr>
          <p:nvPr/>
        </p:nvSpPr>
        <p:spPr>
          <a:xfrm>
            <a:off x="6943725" y="2114550"/>
            <a:ext cx="45720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到账时间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AF6B0703-00BD-4D16-834E-18394C7FAF32}"/>
              </a:ext>
            </a:extLst>
          </p:cNvPr>
          <p:cNvSpPr>
            <a:spLocks noGrp="1"/>
          </p:cNvSpPr>
          <p:nvPr/>
        </p:nvSpPr>
        <p:spPr>
          <a:xfrm>
            <a:off x="6943725" y="2524125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线路、中间银行及审核环节影响处理时效。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E3F8C50-01EA-4725-8786-EDD8F7819B76}"/>
              </a:ext>
            </a:extLst>
          </p:cNvPr>
          <p:cNvSpPr>
            <a:spLocks noGrp="1"/>
          </p:cNvSpPr>
          <p:nvPr/>
        </p:nvSpPr>
        <p:spPr>
          <a:xfrm>
            <a:off x="6943725" y="2971800"/>
            <a:ext cx="4581525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0CAB398D-E0D7-49FF-8073-A119FE35D595}"/>
              </a:ext>
            </a:extLst>
          </p:cNvPr>
          <p:cNvSpPr>
            <a:spLocks noGrp="1"/>
          </p:cNvSpPr>
          <p:nvPr/>
        </p:nvSpPr>
        <p:spPr>
          <a:xfrm>
            <a:off x="6181725" y="3076575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6A0B8A91-3CBA-4688-ADCB-CB984F84AE00}"/>
              </a:ext>
            </a:extLst>
          </p:cNvPr>
          <p:cNvSpPr>
            <a:spLocks noGrp="1"/>
          </p:cNvSpPr>
          <p:nvPr/>
        </p:nvSpPr>
        <p:spPr>
          <a:xfrm>
            <a:off x="6943725" y="3076575"/>
            <a:ext cx="45720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综合成本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F0206FB0-83E0-4C36-AAC9-43CFD9DBA375}"/>
              </a:ext>
            </a:extLst>
          </p:cNvPr>
          <p:cNvSpPr>
            <a:spLocks noGrp="1"/>
          </p:cNvSpPr>
          <p:nvPr/>
        </p:nvSpPr>
        <p:spPr>
          <a:xfrm>
            <a:off x="6943725" y="3486150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手续费、汇差和中间费用影响实际到账。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604EA60-00C3-42F1-B7C8-4DBCBFC94B14}"/>
              </a:ext>
            </a:extLst>
          </p:cNvPr>
          <p:cNvSpPr>
            <a:spLocks noGrp="1"/>
          </p:cNvSpPr>
          <p:nvPr/>
        </p:nvSpPr>
        <p:spPr>
          <a:xfrm>
            <a:off x="6943725" y="3933825"/>
            <a:ext cx="4581525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40BB9963-FB59-4D64-9460-81BD0083DDAD}"/>
              </a:ext>
            </a:extLst>
          </p:cNvPr>
          <p:cNvSpPr>
            <a:spLocks noGrp="1"/>
          </p:cNvSpPr>
          <p:nvPr/>
        </p:nvSpPr>
        <p:spPr>
          <a:xfrm>
            <a:off x="6181725" y="4038600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E2E32B7A-2184-49F9-8544-BF3ED90D3D95}"/>
              </a:ext>
            </a:extLst>
          </p:cNvPr>
          <p:cNvSpPr>
            <a:spLocks noGrp="1"/>
          </p:cNvSpPr>
          <p:nvPr/>
        </p:nvSpPr>
        <p:spPr>
          <a:xfrm>
            <a:off x="6943725" y="4038600"/>
            <a:ext cx="45720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渠道差异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8FDCE03D-BC1F-4B80-9D23-67F652610DE9}"/>
              </a:ext>
            </a:extLst>
          </p:cNvPr>
          <p:cNvSpPr>
            <a:spLocks noGrp="1"/>
          </p:cNvSpPr>
          <p:nvPr/>
        </p:nvSpPr>
        <p:spPr>
          <a:xfrm>
            <a:off x="6943725" y="4448175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不同渠道有各自账户、币种与办理条件。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3A17911-58CD-4799-A737-156FE1145481}"/>
              </a:ext>
            </a:extLst>
          </p:cNvPr>
          <p:cNvSpPr>
            <a:spLocks noGrp="1"/>
          </p:cNvSpPr>
          <p:nvPr/>
        </p:nvSpPr>
        <p:spPr>
          <a:xfrm>
            <a:off x="6943725" y="4895850"/>
            <a:ext cx="4581525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23" name="text-21">
            <a:extLst>
              <a:ext uri="{FF2B5EF4-FFF2-40B4-BE49-F238E27FC236}">
                <a16:creationId xmlns:a16="http://schemas.microsoft.com/office/drawing/2014/main" id="{26E94CA8-8004-4D98-8B29-1D36D7DD1041}"/>
              </a:ext>
            </a:extLst>
          </p:cNvPr>
          <p:cNvSpPr>
            <a:spLocks noGrp="1"/>
          </p:cNvSpPr>
          <p:nvPr/>
        </p:nvSpPr>
        <p:spPr>
          <a:xfrm>
            <a:off x="6181725" y="5000625"/>
            <a:ext cx="590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1AFCC910-FC8C-4C22-94B0-224559D39B0A}"/>
              </a:ext>
            </a:extLst>
          </p:cNvPr>
          <p:cNvSpPr>
            <a:spLocks noGrp="1"/>
          </p:cNvSpPr>
          <p:nvPr/>
        </p:nvSpPr>
        <p:spPr>
          <a:xfrm>
            <a:off x="6943725" y="5000625"/>
            <a:ext cx="457200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状态核对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16D01195-8906-41E7-8DCA-F4308A477E1F}"/>
              </a:ext>
            </a:extLst>
          </p:cNvPr>
          <p:cNvSpPr>
            <a:spLocks noGrp="1"/>
          </p:cNvSpPr>
          <p:nvPr/>
        </p:nvSpPr>
        <p:spPr>
          <a:xfrm>
            <a:off x="6943725" y="5410200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提交成功、处理完成和实际到账需要区分。</a:t>
            </a:r>
          </a:p>
        </p:txBody>
      </p:sp>
    </p:spTree>
    <p:extLst>
      <p:ext uri="{BB962C8B-B14F-4D97-AF65-F5344CB8AC3E}">
        <p14:creationId xmlns:p14="http://schemas.microsoft.com/office/powerpoint/2010/main" val="1873601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-0">
            <a:extLst>
              <a:ext uri="{FF2B5EF4-FFF2-40B4-BE49-F238E27FC236}">
                <a16:creationId xmlns:a16="http://schemas.microsoft.com/office/drawing/2014/main" id="{3F5716BC-8E38-432C-A2C6-013268FF22F5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0007B9D-B67A-4512-AE2E-511FC7BCB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9E4B44EE-5BD3-48A9-BBE8-8B66B5893D2D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围绕需求，组织服务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EBB198A-5278-4F29-AF10-48A1359327F5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5514EAF-6A8B-4AEC-B637-F3AB5ED3149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33586B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28111A34-1754-41FB-B320-C224CBBBDB2E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001CD133-F24D-40F6-87B2-1F70624D7F62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919CFE3-8C00-42F5-8104-77ED57B001AE}"/>
              </a:ext>
            </a:extLst>
          </p:cNvPr>
          <p:cNvSpPr>
            <a:spLocks noGrp="1"/>
          </p:cNvSpPr>
          <p:nvPr/>
        </p:nvSpPr>
        <p:spPr>
          <a:xfrm>
            <a:off x="8486775" y="2009775"/>
            <a:ext cx="3038475" cy="3790950"/>
          </a:xfrm>
          <a:prstGeom prst="roundRect">
            <a:avLst>
              <a:gd name="adj" fmla="val 4389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1D80D4A-D153-4048-843C-4914151E9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515350" y="2371725"/>
            <a:ext cx="2971800" cy="2971800"/>
          </a:xfrm>
          <a:prstGeom prst="rect">
            <a:avLst/>
          </a:prstGeom>
        </p:spPr>
      </p:pic>
      <p:sp>
        <p:nvSpPr>
          <p:cNvPr id="10" name="text-7">
            <a:extLst>
              <a:ext uri="{FF2B5EF4-FFF2-40B4-BE49-F238E27FC236}">
                <a16:creationId xmlns:a16="http://schemas.microsoft.com/office/drawing/2014/main" id="{EEF174E0-394F-4DD0-9D2E-2CB776A17B66}"/>
              </a:ext>
            </a:extLst>
          </p:cNvPr>
          <p:cNvSpPr>
            <a:spLocks noGrp="1"/>
          </p:cNvSpPr>
          <p:nvPr/>
        </p:nvSpPr>
        <p:spPr>
          <a:xfrm>
            <a:off x="666750" y="2171700"/>
            <a:ext cx="18288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多元入口</a:t>
            </a:r>
          </a:p>
        </p:txBody>
      </p:sp>
      <p:sp>
        <p:nvSpPr>
          <p:cNvPr id="11" name="text-8">
            <a:extLst>
              <a:ext uri="{FF2B5EF4-FFF2-40B4-BE49-F238E27FC236}">
                <a16:creationId xmlns:a16="http://schemas.microsoft.com/office/drawing/2014/main" id="{DFD0F050-5BF6-4E63-91ED-6979028FCA26}"/>
              </a:ext>
            </a:extLst>
          </p:cNvPr>
          <p:cNvSpPr>
            <a:spLocks noGrp="1"/>
          </p:cNvSpPr>
          <p:nvPr/>
        </p:nvSpPr>
        <p:spPr>
          <a:xfrm>
            <a:off x="2752725" y="2171700"/>
            <a:ext cx="51435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消费资金服务、国际承兑咨询</a:t>
            </a:r>
            <a:r>
              <a:rPr sz="1800" b="0" dirty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，</a:t>
            </a:r>
          </a:p>
          <a:p>
            <a:pPr algn="l">
              <a:lnSpc>
                <a:spcPct val="120000"/>
              </a:lnSpc>
              <a:buNone/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以及银行与卡服务</a:t>
            </a:r>
            <a:r>
              <a:rPr sz="1800" b="0" dirty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7114617-2BCA-41CE-86D4-EEF71605687B}"/>
              </a:ext>
            </a:extLst>
          </p:cNvPr>
          <p:cNvSpPr>
            <a:spLocks noGrp="1"/>
          </p:cNvSpPr>
          <p:nvPr/>
        </p:nvSpPr>
        <p:spPr>
          <a:xfrm>
            <a:off x="666750" y="2962275"/>
            <a:ext cx="7239000" cy="9525"/>
          </a:xfrm>
          <a:prstGeom prst="rect">
            <a:avLst/>
          </a:prstGeom>
          <a:solidFill>
            <a:srgbClr val="33586B"/>
          </a:solidFill>
          <a:ln w="0">
            <a:noFill/>
            <a:prstDash val="solid"/>
          </a:ln>
        </p:spPr>
      </p:sp>
      <p:sp>
        <p:nvSpPr>
          <p:cNvPr id="13" name="text-10">
            <a:extLst>
              <a:ext uri="{FF2B5EF4-FFF2-40B4-BE49-F238E27FC236}">
                <a16:creationId xmlns:a16="http://schemas.microsoft.com/office/drawing/2014/main" id="{A54CFA81-3CCD-4635-B3C6-94AD822BCC20}"/>
              </a:ext>
            </a:extLst>
          </p:cNvPr>
          <p:cNvSpPr>
            <a:spLocks noGrp="1"/>
          </p:cNvSpPr>
          <p:nvPr/>
        </p:nvSpPr>
        <p:spPr>
          <a:xfrm>
            <a:off x="666750" y="3138040"/>
            <a:ext cx="18288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信息清晰</a:t>
            </a:r>
          </a:p>
        </p:txBody>
      </p:sp>
      <p:sp>
        <p:nvSpPr>
          <p:cNvPr id="14" name="text-11">
            <a:extLst>
              <a:ext uri="{FF2B5EF4-FFF2-40B4-BE49-F238E27FC236}">
                <a16:creationId xmlns:a16="http://schemas.microsoft.com/office/drawing/2014/main" id="{4950A97B-184B-4C6A-B551-047981F8A5D9}"/>
              </a:ext>
            </a:extLst>
          </p:cNvPr>
          <p:cNvSpPr>
            <a:spLocks noGrp="1"/>
          </p:cNvSpPr>
          <p:nvPr/>
        </p:nvSpPr>
        <p:spPr>
          <a:xfrm>
            <a:off x="2752725" y="3138040"/>
            <a:ext cx="51435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核对金额、费用、扣款账户</a:t>
            </a:r>
            <a:r>
              <a:rPr sz="1800" b="0" dirty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、</a:t>
            </a:r>
          </a:p>
          <a:p>
            <a:pPr algn="l">
              <a:lnSpc>
                <a:spcPct val="120000"/>
              </a:lnSpc>
              <a:buNone/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收款信息与订单进度</a:t>
            </a:r>
            <a:r>
              <a:rPr sz="1800" b="0" dirty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E6B6273-99FE-4393-B2D4-39EA19109767}"/>
              </a:ext>
            </a:extLst>
          </p:cNvPr>
          <p:cNvSpPr>
            <a:spLocks noGrp="1"/>
          </p:cNvSpPr>
          <p:nvPr/>
        </p:nvSpPr>
        <p:spPr>
          <a:xfrm>
            <a:off x="666750" y="3998119"/>
            <a:ext cx="7239000" cy="9525"/>
          </a:xfrm>
          <a:prstGeom prst="rect">
            <a:avLst/>
          </a:prstGeom>
          <a:solidFill>
            <a:srgbClr val="33586B"/>
          </a:solidFill>
          <a:ln w="0">
            <a:noFill/>
            <a:prstDash val="solid"/>
          </a:ln>
        </p:spPr>
      </p:sp>
      <p:sp>
        <p:nvSpPr>
          <p:cNvPr id="16" name="text-13">
            <a:extLst>
              <a:ext uri="{FF2B5EF4-FFF2-40B4-BE49-F238E27FC236}">
                <a16:creationId xmlns:a16="http://schemas.microsoft.com/office/drawing/2014/main" id="{C6BC18D1-6B59-46F2-868E-7143DCDF7D94}"/>
              </a:ext>
            </a:extLst>
          </p:cNvPr>
          <p:cNvSpPr>
            <a:spLocks noGrp="1"/>
          </p:cNvSpPr>
          <p:nvPr/>
        </p:nvSpPr>
        <p:spPr>
          <a:xfrm>
            <a:off x="666750" y="4300537"/>
            <a:ext cx="18288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 dirty="0" err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按需选择</a:t>
            </a:r>
            <a:endParaRPr sz="2100" b="1" dirty="0">
              <a:solidFill>
                <a:srgbClr val="BD995D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17" name="text-14">
            <a:extLst>
              <a:ext uri="{FF2B5EF4-FFF2-40B4-BE49-F238E27FC236}">
                <a16:creationId xmlns:a16="http://schemas.microsoft.com/office/drawing/2014/main" id="{1A884A81-AB4F-4948-A555-A701F448A205}"/>
              </a:ext>
            </a:extLst>
          </p:cNvPr>
          <p:cNvSpPr>
            <a:spLocks noGrp="1"/>
          </p:cNvSpPr>
          <p:nvPr/>
        </p:nvSpPr>
        <p:spPr>
          <a:xfrm>
            <a:off x="2752725" y="4300537"/>
            <a:ext cx="51435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让不同的资金需求进入对应的办理流程</a:t>
            </a:r>
            <a:r>
              <a:rPr sz="1800" b="0" dirty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92042A1-9F7A-449B-A24F-2F31E0E123A8}"/>
              </a:ext>
            </a:extLst>
          </p:cNvPr>
          <p:cNvSpPr>
            <a:spLocks noGrp="1"/>
          </p:cNvSpPr>
          <p:nvPr/>
        </p:nvSpPr>
        <p:spPr>
          <a:xfrm>
            <a:off x="666750" y="5033962"/>
            <a:ext cx="7239000" cy="9525"/>
          </a:xfrm>
          <a:prstGeom prst="rect">
            <a:avLst/>
          </a:prstGeom>
          <a:solidFill>
            <a:srgbClr val="33586B"/>
          </a:solidFill>
          <a:ln w="0">
            <a:noFill/>
            <a:prstDash val="solid"/>
          </a:ln>
        </p:spPr>
      </p:sp>
      <p:sp>
        <p:nvSpPr>
          <p:cNvPr id="19" name="text-16">
            <a:extLst>
              <a:ext uri="{FF2B5EF4-FFF2-40B4-BE49-F238E27FC236}">
                <a16:creationId xmlns:a16="http://schemas.microsoft.com/office/drawing/2014/main" id="{42BFBAD9-B493-44CB-877B-10CDEDA34D0D}"/>
              </a:ext>
            </a:extLst>
          </p:cNvPr>
          <p:cNvSpPr>
            <a:spLocks noGrp="1"/>
          </p:cNvSpPr>
          <p:nvPr/>
        </p:nvSpPr>
        <p:spPr>
          <a:xfrm>
            <a:off x="666750" y="5267325"/>
            <a:ext cx="18288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 dirty="0" err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服务协同</a:t>
            </a:r>
            <a:endParaRPr sz="2100" b="1" dirty="0">
              <a:solidFill>
                <a:srgbClr val="BD995D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20" name="text-17">
            <a:extLst>
              <a:ext uri="{FF2B5EF4-FFF2-40B4-BE49-F238E27FC236}">
                <a16:creationId xmlns:a16="http://schemas.microsoft.com/office/drawing/2014/main" id="{A8800744-C99B-41DA-95DC-AB56BAEA0BEC}"/>
              </a:ext>
            </a:extLst>
          </p:cNvPr>
          <p:cNvSpPr>
            <a:spLocks noGrp="1"/>
          </p:cNvSpPr>
          <p:nvPr/>
        </p:nvSpPr>
        <p:spPr>
          <a:xfrm>
            <a:off x="2752725" y="5267325"/>
            <a:ext cx="51435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 dirty="0" err="1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连接客户与具备相应资格的合作伙伴</a:t>
            </a:r>
            <a:r>
              <a:rPr sz="1800" b="0" dirty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125236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121183CC-C36B-4C2C-BE9B-016CECFCA9DE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DDEA0DF-20F8-4E54-B422-33D8A4DC2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FEC8AB43-7683-4D93-A794-22DBD2BE5D42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从用户需求找到对应服务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564F379-6A43-4D9B-8145-8624EF5E8657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DBC9101-42B0-4690-A883-282A5C5F6DD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FCB16100-C596-4BC4-B351-23C78B06A742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7095AF0E-FD43-4CE0-92DC-CE7212440BF1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8D4AAEA-06DC-4BE5-A4A3-014ABCCB2EE4}"/>
              </a:ext>
            </a:extLst>
          </p:cNvPr>
          <p:cNvGraphicFramePr/>
          <p:nvPr/>
        </p:nvGraphicFramePr>
        <p:xfrm>
          <a:off x="666750" y="1981200"/>
          <a:ext cx="10858500" cy="3733800"/>
        </p:xfrm>
        <a:graphic>
          <a:graphicData uri="http://schemas.openxmlformats.org/drawingml/2006/table">
            <a:tbl>
              <a:tblPr/>
              <a:tblGrid>
                <a:gridCol w="428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用户实际需求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财汇通对应服务方向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人民币消费服务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优配 UPAL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数字资产消费服务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优配 UPAL；符合条件的 CFX 业务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银行账户消费服务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Up Finance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国际承兑需求与方案确认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复星国际承兑入口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89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用于消费的支付卡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Up Finance U 卡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0395AF92-470A-4B30-AB57-C17EFCC638FD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资金来源、身份审核、收款渠道与办理条件，随具体业务分别确认。</a:t>
            </a:r>
          </a:p>
        </p:txBody>
      </p:sp>
    </p:spTree>
    <p:extLst>
      <p:ext uri="{BB962C8B-B14F-4D97-AF65-F5344CB8AC3E}">
        <p14:creationId xmlns:p14="http://schemas.microsoft.com/office/powerpoint/2010/main" val="381622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-0">
            <a:extLst>
              <a:ext uri="{FF2B5EF4-FFF2-40B4-BE49-F238E27FC236}">
                <a16:creationId xmlns:a16="http://schemas.microsoft.com/office/drawing/2014/main" id="{CFC8C8AF-97AB-4FB8-8784-D744C7967F93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24FE938-F835-49B7-8463-9CCE984F1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F86AA3DF-E183-4AD8-8BF0-43A8A3F7A196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四大业务入口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276C1DF-457E-464A-A359-B5CAF04820A2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1EC37D-C51F-496B-9EA1-CFFC2F1BFA8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C7296DE-E680-4570-8BB6-1410784F495B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27E0032D-0B9E-4CBD-9177-D3698A9C5C82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07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FAA8158-6180-42A0-A0D5-ED2B41B7F99C}"/>
              </a:ext>
            </a:extLst>
          </p:cNvPr>
          <p:cNvSpPr>
            <a:spLocks noGrp="1"/>
          </p:cNvSpPr>
          <p:nvPr/>
        </p:nvSpPr>
        <p:spPr>
          <a:xfrm>
            <a:off x="666750" y="2028825"/>
            <a:ext cx="5219700" cy="1809750"/>
          </a:xfrm>
          <a:prstGeom prst="roundRect">
            <a:avLst>
              <a:gd name="adj" fmla="val 5263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75AB734A-72FD-46A3-83CA-CCF18EDFACC1}"/>
              </a:ext>
            </a:extLst>
          </p:cNvPr>
          <p:cNvSpPr>
            <a:spLocks noGrp="1"/>
          </p:cNvSpPr>
          <p:nvPr/>
        </p:nvSpPr>
        <p:spPr>
          <a:xfrm>
            <a:off x="876300" y="2219325"/>
            <a:ext cx="590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C66B600C-B0C4-4262-B18B-1929A9BFFB09}"/>
              </a:ext>
            </a:extLst>
          </p:cNvPr>
          <p:cNvSpPr>
            <a:spLocks noGrp="1"/>
          </p:cNvSpPr>
          <p:nvPr/>
        </p:nvSpPr>
        <p:spPr>
          <a:xfrm>
            <a:off x="1581150" y="2228850"/>
            <a:ext cx="40671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优配 UPAL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E521CA5C-1861-4B81-8043-93CCE3551653}"/>
              </a:ext>
            </a:extLst>
          </p:cNvPr>
          <p:cNvSpPr>
            <a:spLocks noGrp="1"/>
          </p:cNvSpPr>
          <p:nvPr/>
        </p:nvSpPr>
        <p:spPr>
          <a:xfrm>
            <a:off x="1581150" y="2714625"/>
            <a:ext cx="4067175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人民币与 USDT 消费服务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964BCDFA-87A4-4DC8-B4D5-5399527B00A5}"/>
              </a:ext>
            </a:extLst>
          </p:cNvPr>
          <p:cNvSpPr>
            <a:spLocks noGrp="1"/>
          </p:cNvSpPr>
          <p:nvPr/>
        </p:nvSpPr>
        <p:spPr>
          <a:xfrm>
            <a:off x="1581150" y="3124200"/>
            <a:ext cx="40671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按订单完成人民币付款或数字资产转出，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再核对本人钱包或收款账户。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AB8C312-EF07-4650-80DF-FD15EA7B54F1}"/>
              </a:ext>
            </a:extLst>
          </p:cNvPr>
          <p:cNvSpPr>
            <a:spLocks noGrp="1"/>
          </p:cNvSpPr>
          <p:nvPr/>
        </p:nvSpPr>
        <p:spPr>
          <a:xfrm>
            <a:off x="6305550" y="2028825"/>
            <a:ext cx="5219700" cy="1809750"/>
          </a:xfrm>
          <a:prstGeom prst="roundRect">
            <a:avLst>
              <a:gd name="adj" fmla="val 5263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4BDE7EE9-47C7-444E-BB6B-62F977E0F48A}"/>
              </a:ext>
            </a:extLst>
          </p:cNvPr>
          <p:cNvSpPr>
            <a:spLocks noGrp="1"/>
          </p:cNvSpPr>
          <p:nvPr/>
        </p:nvSpPr>
        <p:spPr>
          <a:xfrm>
            <a:off x="6515100" y="2219325"/>
            <a:ext cx="590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EDE76513-C5A3-4CF9-8E2B-57813041DCB0}"/>
              </a:ext>
            </a:extLst>
          </p:cNvPr>
          <p:cNvSpPr>
            <a:spLocks noGrp="1"/>
          </p:cNvSpPr>
          <p:nvPr/>
        </p:nvSpPr>
        <p:spPr>
          <a:xfrm>
            <a:off x="7219950" y="2228850"/>
            <a:ext cx="40671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CFX 消费服务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7D67EEFA-A4C5-4F46-9A74-8D6B6ED1A3EF}"/>
              </a:ext>
            </a:extLst>
          </p:cNvPr>
          <p:cNvSpPr>
            <a:spLocks noGrp="1"/>
          </p:cNvSpPr>
          <p:nvPr/>
        </p:nvSpPr>
        <p:spPr>
          <a:xfrm>
            <a:off x="7219950" y="2714625"/>
            <a:ext cx="4067175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业务余额消费服务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EF72A27C-ECA3-4445-A4C0-9A67E066B00E}"/>
              </a:ext>
            </a:extLst>
          </p:cNvPr>
          <p:cNvSpPr>
            <a:spLocks noGrp="1"/>
          </p:cNvSpPr>
          <p:nvPr/>
        </p:nvSpPr>
        <p:spPr>
          <a:xfrm>
            <a:off x="7219950" y="3124200"/>
            <a:ext cx="40671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按消费需求使用业务可用余额，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按流程收款至本人支付宝。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79421D47-E3A2-4A15-8A4F-806CD434064D}"/>
              </a:ext>
            </a:extLst>
          </p:cNvPr>
          <p:cNvSpPr>
            <a:spLocks noGrp="1"/>
          </p:cNvSpPr>
          <p:nvPr/>
        </p:nvSpPr>
        <p:spPr>
          <a:xfrm>
            <a:off x="666750" y="4067175"/>
            <a:ext cx="5219700" cy="1809750"/>
          </a:xfrm>
          <a:prstGeom prst="roundRect">
            <a:avLst>
              <a:gd name="adj" fmla="val 5263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2379074F-9612-4B79-9820-C27725882778}"/>
              </a:ext>
            </a:extLst>
          </p:cNvPr>
          <p:cNvSpPr>
            <a:spLocks noGrp="1"/>
          </p:cNvSpPr>
          <p:nvPr/>
        </p:nvSpPr>
        <p:spPr>
          <a:xfrm>
            <a:off x="876300" y="4257675"/>
            <a:ext cx="590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92E53071-8042-4504-8AC2-E7CE8CF21BD5}"/>
              </a:ext>
            </a:extLst>
          </p:cNvPr>
          <p:cNvSpPr>
            <a:spLocks noGrp="1"/>
          </p:cNvSpPr>
          <p:nvPr/>
        </p:nvSpPr>
        <p:spPr>
          <a:xfrm>
            <a:off x="1581150" y="4267200"/>
            <a:ext cx="40671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复星国际承兑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AD4797DE-1544-4ACC-967C-48A4D143F83B}"/>
              </a:ext>
            </a:extLst>
          </p:cNvPr>
          <p:cNvSpPr>
            <a:spLocks noGrp="1"/>
          </p:cNvSpPr>
          <p:nvPr/>
        </p:nvSpPr>
        <p:spPr>
          <a:xfrm>
            <a:off x="1581150" y="4752975"/>
            <a:ext cx="4067175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需求咨询与方案确认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3B7BBD07-2AE2-4E1A-9FA6-48D20410FBB9}"/>
              </a:ext>
            </a:extLst>
          </p:cNvPr>
          <p:cNvSpPr>
            <a:spLocks noGrp="1"/>
          </p:cNvSpPr>
          <p:nvPr/>
        </p:nvSpPr>
        <p:spPr>
          <a:xfrm>
            <a:off x="1581150" y="5162550"/>
            <a:ext cx="40671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提交具体业务需求，由服务人员确认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适用范围、所需材料、费用与方案。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9BBF3D6B-B5FF-41DA-B81B-FE53B38FD33E}"/>
              </a:ext>
            </a:extLst>
          </p:cNvPr>
          <p:cNvSpPr>
            <a:spLocks noGrp="1"/>
          </p:cNvSpPr>
          <p:nvPr/>
        </p:nvSpPr>
        <p:spPr>
          <a:xfrm>
            <a:off x="6305550" y="4067175"/>
            <a:ext cx="5219700" cy="1809750"/>
          </a:xfrm>
          <a:prstGeom prst="roundRect">
            <a:avLst>
              <a:gd name="adj" fmla="val 5263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F48003B1-AFDF-4F73-8349-EF1F5C7E3782}"/>
              </a:ext>
            </a:extLst>
          </p:cNvPr>
          <p:cNvSpPr>
            <a:spLocks noGrp="1"/>
          </p:cNvSpPr>
          <p:nvPr/>
        </p:nvSpPr>
        <p:spPr>
          <a:xfrm>
            <a:off x="6515100" y="4257675"/>
            <a:ext cx="5905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11D5EF78-9250-4D90-8B64-2641249F1C7A}"/>
              </a:ext>
            </a:extLst>
          </p:cNvPr>
          <p:cNvSpPr>
            <a:spLocks noGrp="1"/>
          </p:cNvSpPr>
          <p:nvPr/>
        </p:nvSpPr>
        <p:spPr>
          <a:xfrm>
            <a:off x="7219950" y="4267200"/>
            <a:ext cx="40671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Up Finance</a:t>
            </a:r>
          </a:p>
        </p:txBody>
      </p:sp>
      <p:sp>
        <p:nvSpPr>
          <p:cNvPr id="26" name="text-24">
            <a:extLst>
              <a:ext uri="{FF2B5EF4-FFF2-40B4-BE49-F238E27FC236}">
                <a16:creationId xmlns:a16="http://schemas.microsoft.com/office/drawing/2014/main" id="{D6D1D353-1523-473F-AC79-588E63CC6D7C}"/>
              </a:ext>
            </a:extLst>
          </p:cNvPr>
          <p:cNvSpPr>
            <a:spLocks noGrp="1"/>
          </p:cNvSpPr>
          <p:nvPr/>
        </p:nvSpPr>
        <p:spPr>
          <a:xfrm>
            <a:off x="7219950" y="4752975"/>
            <a:ext cx="4067175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银行收付款与 U 卡</a:t>
            </a:r>
          </a:p>
        </p:txBody>
      </p:sp>
      <p:sp>
        <p:nvSpPr>
          <p:cNvPr id="27" name="text-25">
            <a:extLst>
              <a:ext uri="{FF2B5EF4-FFF2-40B4-BE49-F238E27FC236}">
                <a16:creationId xmlns:a16="http://schemas.microsoft.com/office/drawing/2014/main" id="{5518F496-66A4-43DC-9C6D-A153355AD0D1}"/>
              </a:ext>
            </a:extLst>
          </p:cNvPr>
          <p:cNvSpPr>
            <a:spLocks noGrp="1"/>
          </p:cNvSpPr>
          <p:nvPr/>
        </p:nvSpPr>
        <p:spPr>
          <a:xfrm>
            <a:off x="7219950" y="5162550"/>
            <a:ext cx="40671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按照所选服务的审核结果和产品规则，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办理资金收付及支付卡相关业务。</a:t>
            </a:r>
          </a:p>
        </p:txBody>
      </p:sp>
    </p:spTree>
    <p:extLst>
      <p:ext uri="{BB962C8B-B14F-4D97-AF65-F5344CB8AC3E}">
        <p14:creationId xmlns:p14="http://schemas.microsoft.com/office/powerpoint/2010/main" val="602871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-0">
            <a:extLst>
              <a:ext uri="{FF2B5EF4-FFF2-40B4-BE49-F238E27FC236}">
                <a16:creationId xmlns:a16="http://schemas.microsoft.com/office/drawing/2014/main" id="{4FD21691-060E-443A-B3AB-19EDF9A64A0E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产品与服务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00EB476-1C40-469F-AF22-067504588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3734500B-963A-470E-934E-226AFF2983EB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六个环节，完成一次业务办理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E6E262A-6ADC-4C29-B4C3-2E1E263476D3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CF3E27C-6A78-43B5-B0FB-F4F9C428972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CE03ABD0-75A6-440D-991E-146F723C1190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A7EB79DF-6ED9-46CD-A1D9-121342D1569A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08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B331144B-F355-4CD9-B1A1-89D8CB9CCB55}"/>
              </a:ext>
            </a:extLst>
          </p:cNvPr>
          <p:cNvSpPr>
            <a:spLocks noGrp="1"/>
          </p:cNvSpPr>
          <p:nvPr/>
        </p:nvSpPr>
        <p:spPr>
          <a:xfrm>
            <a:off x="666750" y="2085975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DFD57968-7518-4180-A3F6-0B6EF0F9D0B9}"/>
              </a:ext>
            </a:extLst>
          </p:cNvPr>
          <p:cNvSpPr>
            <a:spLocks noGrp="1"/>
          </p:cNvSpPr>
          <p:nvPr/>
        </p:nvSpPr>
        <p:spPr>
          <a:xfrm>
            <a:off x="666750" y="2581275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进入财汇通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38CDE5C2-CE82-4F7A-8331-19E9965069CC}"/>
              </a:ext>
            </a:extLst>
          </p:cNvPr>
          <p:cNvSpPr>
            <a:spLocks noGrp="1"/>
          </p:cNvSpPr>
          <p:nvPr/>
        </p:nvSpPr>
        <p:spPr>
          <a:xfrm>
            <a:off x="666750" y="3009900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沿用 GoldHouse 账号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进入独立服务小程序。</a:t>
            </a: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55125F99-D296-4B67-84EC-B51164D8B7EC}"/>
              </a:ext>
            </a:extLst>
          </p:cNvPr>
          <p:cNvSpPr>
            <a:spLocks noGrp="1"/>
          </p:cNvSpPr>
          <p:nvPr/>
        </p:nvSpPr>
        <p:spPr>
          <a:xfrm>
            <a:off x="3857625" y="233362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81E80DEA-8C74-40E8-AE66-83D6DC956CA2}"/>
              </a:ext>
            </a:extLst>
          </p:cNvPr>
          <p:cNvSpPr>
            <a:spLocks noGrp="1"/>
          </p:cNvSpPr>
          <p:nvPr/>
        </p:nvSpPr>
        <p:spPr>
          <a:xfrm>
            <a:off x="4419600" y="2085975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082120A3-09CD-4476-AB3C-F97F33677327}"/>
              </a:ext>
            </a:extLst>
          </p:cNvPr>
          <p:cNvSpPr>
            <a:spLocks noGrp="1"/>
          </p:cNvSpPr>
          <p:nvPr/>
        </p:nvSpPr>
        <p:spPr>
          <a:xfrm>
            <a:off x="4419600" y="2581275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选择业务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64A3ACDB-3281-4FEA-82FA-C24BB78F54D9}"/>
              </a:ext>
            </a:extLst>
          </p:cNvPr>
          <p:cNvSpPr>
            <a:spLocks noGrp="1"/>
          </p:cNvSpPr>
          <p:nvPr/>
        </p:nvSpPr>
        <p:spPr>
          <a:xfrm>
            <a:off x="4419600" y="3009900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根据消费、收付款、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承兑咨询或用卡需求选择。</a:t>
            </a: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2C3C330F-C33A-4D5A-9620-86A39D93776B}"/>
              </a:ext>
            </a:extLst>
          </p:cNvPr>
          <p:cNvSpPr>
            <a:spLocks noGrp="1"/>
          </p:cNvSpPr>
          <p:nvPr/>
        </p:nvSpPr>
        <p:spPr>
          <a:xfrm>
            <a:off x="7610475" y="233362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1BED91CE-85A7-4B84-829F-40DD20A3A4E3}"/>
              </a:ext>
            </a:extLst>
          </p:cNvPr>
          <p:cNvSpPr>
            <a:spLocks noGrp="1"/>
          </p:cNvSpPr>
          <p:nvPr/>
        </p:nvSpPr>
        <p:spPr>
          <a:xfrm>
            <a:off x="8172450" y="2085975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1D29E0C8-8399-4BD6-BB5A-1D0F312EC904}"/>
              </a:ext>
            </a:extLst>
          </p:cNvPr>
          <p:cNvSpPr>
            <a:spLocks noGrp="1"/>
          </p:cNvSpPr>
          <p:nvPr/>
        </p:nvSpPr>
        <p:spPr>
          <a:xfrm>
            <a:off x="8172450" y="2581275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完成核验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B1EB7FDD-FA66-44D0-ABDD-6E15FC4236C3}"/>
              </a:ext>
            </a:extLst>
          </p:cNvPr>
          <p:cNvSpPr>
            <a:spLocks noGrp="1"/>
          </p:cNvSpPr>
          <p:nvPr/>
        </p:nvSpPr>
        <p:spPr>
          <a:xfrm>
            <a:off x="8172450" y="3009900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按所选服务要求提交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实名及相关业务资料。</a:t>
            </a:r>
          </a:p>
        </p:txBody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CDEBB8BF-A8C8-41E6-AAD4-6315BCFC6D7C}"/>
              </a:ext>
            </a:extLst>
          </p:cNvPr>
          <p:cNvSpPr>
            <a:spLocks noGrp="1"/>
          </p:cNvSpPr>
          <p:nvPr/>
        </p:nvSpPr>
        <p:spPr>
          <a:xfrm>
            <a:off x="666750" y="4114800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8D9C4650-019F-4768-892D-C1771D4A4568}"/>
              </a:ext>
            </a:extLst>
          </p:cNvPr>
          <p:cNvSpPr>
            <a:spLocks noGrp="1"/>
          </p:cNvSpPr>
          <p:nvPr/>
        </p:nvSpPr>
        <p:spPr>
          <a:xfrm>
            <a:off x="666750" y="4610100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核对交易信息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99E3A7BC-A316-4876-B96E-D9EA231F69D0}"/>
              </a:ext>
            </a:extLst>
          </p:cNvPr>
          <p:cNvSpPr>
            <a:spLocks noGrp="1"/>
          </p:cNvSpPr>
          <p:nvPr/>
        </p:nvSpPr>
        <p:spPr>
          <a:xfrm>
            <a:off x="666750" y="5038725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确认金额、费用、扣款来源、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收款账户与资产网络。</a:t>
            </a: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D51FD0BB-BD35-4C10-A9B7-E1F73AE741CD}"/>
              </a:ext>
            </a:extLst>
          </p:cNvPr>
          <p:cNvSpPr>
            <a:spLocks noGrp="1"/>
          </p:cNvSpPr>
          <p:nvPr/>
        </p:nvSpPr>
        <p:spPr>
          <a:xfrm>
            <a:off x="3857625" y="4362450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text-21">
            <a:extLst>
              <a:ext uri="{FF2B5EF4-FFF2-40B4-BE49-F238E27FC236}">
                <a16:creationId xmlns:a16="http://schemas.microsoft.com/office/drawing/2014/main" id="{E60C91D7-B0AE-4963-AD23-D03AB5A22C84}"/>
              </a:ext>
            </a:extLst>
          </p:cNvPr>
          <p:cNvSpPr>
            <a:spLocks noGrp="1"/>
          </p:cNvSpPr>
          <p:nvPr/>
        </p:nvSpPr>
        <p:spPr>
          <a:xfrm>
            <a:off x="4419600" y="4114800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D360157A-6E1C-4F76-B166-7E93773F582F}"/>
              </a:ext>
            </a:extLst>
          </p:cNvPr>
          <p:cNvSpPr>
            <a:spLocks noGrp="1"/>
          </p:cNvSpPr>
          <p:nvPr/>
        </p:nvSpPr>
        <p:spPr>
          <a:xfrm>
            <a:off x="4419600" y="4610100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提交并跟进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7E9EF0A5-110A-4C38-B205-4A10355E6846}"/>
              </a:ext>
            </a:extLst>
          </p:cNvPr>
          <p:cNvSpPr>
            <a:spLocks noGrp="1"/>
          </p:cNvSpPr>
          <p:nvPr/>
        </p:nvSpPr>
        <p:spPr>
          <a:xfrm>
            <a:off x="4419600" y="5038725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按照指引办理，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在原申请或订单中查进度。</a:t>
            </a:r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0768EB09-B23F-471B-A55C-CD3D0BF31DBF}"/>
              </a:ext>
            </a:extLst>
          </p:cNvPr>
          <p:cNvSpPr>
            <a:spLocks noGrp="1"/>
          </p:cNvSpPr>
          <p:nvPr/>
        </p:nvSpPr>
        <p:spPr>
          <a:xfrm>
            <a:off x="7610475" y="4362450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text-25">
            <a:extLst>
              <a:ext uri="{FF2B5EF4-FFF2-40B4-BE49-F238E27FC236}">
                <a16:creationId xmlns:a16="http://schemas.microsoft.com/office/drawing/2014/main" id="{BE0826AF-39E3-4825-92BC-5B75878A65EE}"/>
              </a:ext>
            </a:extLst>
          </p:cNvPr>
          <p:cNvSpPr>
            <a:spLocks noGrp="1"/>
          </p:cNvSpPr>
          <p:nvPr/>
        </p:nvSpPr>
        <p:spPr>
          <a:xfrm>
            <a:off x="8172450" y="4114800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28" name="text-26">
            <a:extLst>
              <a:ext uri="{FF2B5EF4-FFF2-40B4-BE49-F238E27FC236}">
                <a16:creationId xmlns:a16="http://schemas.microsoft.com/office/drawing/2014/main" id="{DEAA58F6-E85A-4677-84ED-BC606E0D81F7}"/>
              </a:ext>
            </a:extLst>
          </p:cNvPr>
          <p:cNvSpPr>
            <a:spLocks noGrp="1"/>
          </p:cNvSpPr>
          <p:nvPr/>
        </p:nvSpPr>
        <p:spPr>
          <a:xfrm>
            <a:off x="8172450" y="4610100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确认实际结果</a:t>
            </a:r>
          </a:p>
        </p:txBody>
      </p:sp>
      <p:sp>
        <p:nvSpPr>
          <p:cNvPr id="29" name="text-27">
            <a:extLst>
              <a:ext uri="{FF2B5EF4-FFF2-40B4-BE49-F238E27FC236}">
                <a16:creationId xmlns:a16="http://schemas.microsoft.com/office/drawing/2014/main" id="{834C028F-DFA2-4EF2-9080-4003F95DDDCB}"/>
              </a:ext>
            </a:extLst>
          </p:cNvPr>
          <p:cNvSpPr>
            <a:spLocks noGrp="1"/>
          </p:cNvSpPr>
          <p:nvPr/>
        </p:nvSpPr>
        <p:spPr>
          <a:xfrm>
            <a:off x="8172450" y="5038725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核对钱包、银行、支付宝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或卡片消费记录。</a:t>
            </a:r>
          </a:p>
        </p:txBody>
      </p:sp>
      <p:sp>
        <p:nvSpPr>
          <p:cNvPr id="30" name="text-28">
            <a:extLst>
              <a:ext uri="{FF2B5EF4-FFF2-40B4-BE49-F238E27FC236}">
                <a16:creationId xmlns:a16="http://schemas.microsoft.com/office/drawing/2014/main" id="{B7628B56-D1FA-4E3F-9D78-DC1241893905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登录身份共用，账户与审核各自独立。业务延迟时先查原单，避免重复付款。</a:t>
            </a:r>
          </a:p>
        </p:txBody>
      </p:sp>
    </p:spTree>
    <p:extLst>
      <p:ext uri="{BB962C8B-B14F-4D97-AF65-F5344CB8AC3E}">
        <p14:creationId xmlns:p14="http://schemas.microsoft.com/office/powerpoint/2010/main" val="164491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-0">
            <a:extLst>
              <a:ext uri="{FF2B5EF4-FFF2-40B4-BE49-F238E27FC236}">
                <a16:creationId xmlns:a16="http://schemas.microsoft.com/office/drawing/2014/main" id="{39192F03-9208-4D86-BBD7-87692CA8CD8D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产品详解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B454E9C-5A1C-493F-AAF7-1B40E4D14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753A580C-8321-413A-B0E8-EDAAEE409CFD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优配 UPAL：多币种消费服务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0D0B53E-5637-4A25-BE4B-B5D2445CCA4D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D3A8EAF-F0E5-4CE7-A0DF-F16631E94D33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40E16C6-5E55-42A6-8443-CF191F299115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BDA51AF9-2704-42FB-A687-7F285299EE89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09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3103A07-B8A1-497C-8B6C-4F52CE6ADBD1}"/>
              </a:ext>
            </a:extLst>
          </p:cNvPr>
          <p:cNvSpPr>
            <a:spLocks noGrp="1"/>
          </p:cNvSpPr>
          <p:nvPr/>
        </p:nvSpPr>
        <p:spPr>
          <a:xfrm>
            <a:off x="666750" y="2057400"/>
            <a:ext cx="5219700" cy="3762375"/>
          </a:xfrm>
          <a:prstGeom prst="roundRect">
            <a:avLst>
              <a:gd name="adj" fmla="val 3038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724C4FF5-3B90-456C-9D9A-8E617936F0E7}"/>
              </a:ext>
            </a:extLst>
          </p:cNvPr>
          <p:cNvSpPr>
            <a:spLocks noGrp="1"/>
          </p:cNvSpPr>
          <p:nvPr/>
        </p:nvSpPr>
        <p:spPr>
          <a:xfrm>
            <a:off x="6305550" y="2057400"/>
            <a:ext cx="5219700" cy="3762375"/>
          </a:xfrm>
          <a:prstGeom prst="roundRect">
            <a:avLst>
              <a:gd name="adj" fmla="val 3038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2EFE81E6-88A5-49BD-B851-1131B44D1068}"/>
              </a:ext>
            </a:extLst>
          </p:cNvPr>
          <p:cNvSpPr>
            <a:spLocks noGrp="1"/>
          </p:cNvSpPr>
          <p:nvPr/>
        </p:nvSpPr>
        <p:spPr>
          <a:xfrm>
            <a:off x="904875" y="225742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4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人民币消费服务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3A1C2B04-84F3-464B-9160-13402B79A050}"/>
              </a:ext>
            </a:extLst>
          </p:cNvPr>
          <p:cNvSpPr>
            <a:spLocks noGrp="1"/>
          </p:cNvSpPr>
          <p:nvPr/>
        </p:nvSpPr>
        <p:spPr>
          <a:xfrm>
            <a:off x="6543675" y="2257425"/>
            <a:ext cx="476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4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USDT 消费服务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97D48AC5-2ADD-448F-8AFE-93853DA8047B}"/>
              </a:ext>
            </a:extLst>
          </p:cNvPr>
          <p:cNvSpPr>
            <a:spLocks noGrp="1"/>
          </p:cNvSpPr>
          <p:nvPr/>
        </p:nvSpPr>
        <p:spPr>
          <a:xfrm>
            <a:off x="904875" y="2962275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9165117C-16C4-4E88-A6D9-A28E480415B6}"/>
              </a:ext>
            </a:extLst>
          </p:cNvPr>
          <p:cNvSpPr>
            <a:spLocks noGrp="1"/>
          </p:cNvSpPr>
          <p:nvPr/>
        </p:nvSpPr>
        <p:spPr>
          <a:xfrm>
            <a:off x="1438275" y="2962275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填写人民币金额及本人收币钱包。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906A61AD-A229-454E-A655-B949C43CD6EA}"/>
              </a:ext>
            </a:extLst>
          </p:cNvPr>
          <p:cNvSpPr>
            <a:spLocks noGrp="1"/>
          </p:cNvSpPr>
          <p:nvPr/>
        </p:nvSpPr>
        <p:spPr>
          <a:xfrm>
            <a:off x="904875" y="3638550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54EB2CF2-DA98-4DD9-B308-6C2299A4307B}"/>
              </a:ext>
            </a:extLst>
          </p:cNvPr>
          <p:cNvSpPr>
            <a:spLocks noGrp="1"/>
          </p:cNvSpPr>
          <p:nvPr/>
        </p:nvSpPr>
        <p:spPr>
          <a:xfrm>
            <a:off x="1438275" y="3638550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确认网络、报价、费用与预计收币数量。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21CD32B4-B068-4971-BCFB-AD03CD405445}"/>
              </a:ext>
            </a:extLst>
          </p:cNvPr>
          <p:cNvSpPr>
            <a:spLocks noGrp="1"/>
          </p:cNvSpPr>
          <p:nvPr/>
        </p:nvSpPr>
        <p:spPr>
          <a:xfrm>
            <a:off x="904875" y="4314825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56FC1CA1-81B1-4FEE-A1B1-29DE09F0DAD9}"/>
              </a:ext>
            </a:extLst>
          </p:cNvPr>
          <p:cNvSpPr>
            <a:spLocks noGrp="1"/>
          </p:cNvSpPr>
          <p:nvPr/>
        </p:nvSpPr>
        <p:spPr>
          <a:xfrm>
            <a:off x="1438275" y="4314825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按收银台指引完成人民币支付。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CC3C6748-2F31-4788-B6AE-536BD5FE46AF}"/>
              </a:ext>
            </a:extLst>
          </p:cNvPr>
          <p:cNvSpPr>
            <a:spLocks noGrp="1"/>
          </p:cNvSpPr>
          <p:nvPr/>
        </p:nvSpPr>
        <p:spPr>
          <a:xfrm>
            <a:off x="904875" y="4991100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B2A31ED6-5227-48C8-8E01-E59F70F8714F}"/>
              </a:ext>
            </a:extLst>
          </p:cNvPr>
          <p:cNvSpPr>
            <a:spLocks noGrp="1"/>
          </p:cNvSpPr>
          <p:nvPr/>
        </p:nvSpPr>
        <p:spPr>
          <a:xfrm>
            <a:off x="1438275" y="4991100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在订单查看发币进度，并在钱包核对到账。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699BFFF1-B4DC-4C7B-A9A6-E18AFC6FF818}"/>
              </a:ext>
            </a:extLst>
          </p:cNvPr>
          <p:cNvSpPr>
            <a:spLocks noGrp="1"/>
          </p:cNvSpPr>
          <p:nvPr/>
        </p:nvSpPr>
        <p:spPr>
          <a:xfrm>
            <a:off x="6543675" y="2962275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8986C9A9-CFFF-43AB-8983-D0F339BA9E4B}"/>
              </a:ext>
            </a:extLst>
          </p:cNvPr>
          <p:cNvSpPr>
            <a:spLocks noGrp="1"/>
          </p:cNvSpPr>
          <p:nvPr/>
        </p:nvSpPr>
        <p:spPr>
          <a:xfrm>
            <a:off x="7077075" y="2962275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填写消费数量及本人收款账户。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5A79FB67-4F9F-4EB6-80B5-83FDC221294B}"/>
              </a:ext>
            </a:extLst>
          </p:cNvPr>
          <p:cNvSpPr>
            <a:spLocks noGrp="1"/>
          </p:cNvSpPr>
          <p:nvPr/>
        </p:nvSpPr>
        <p:spPr>
          <a:xfrm>
            <a:off x="6543675" y="3638550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23" name="text-21">
            <a:extLst>
              <a:ext uri="{FF2B5EF4-FFF2-40B4-BE49-F238E27FC236}">
                <a16:creationId xmlns:a16="http://schemas.microsoft.com/office/drawing/2014/main" id="{570618DF-1FDA-4ACA-9BAF-07DB9A92B9E5}"/>
              </a:ext>
            </a:extLst>
          </p:cNvPr>
          <p:cNvSpPr>
            <a:spLocks noGrp="1"/>
          </p:cNvSpPr>
          <p:nvPr/>
        </p:nvSpPr>
        <p:spPr>
          <a:xfrm>
            <a:off x="7077075" y="3638550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确认转出数量、费用与预计人民币金额。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87714A25-729A-476A-A577-0922AC263DB4}"/>
              </a:ext>
            </a:extLst>
          </p:cNvPr>
          <p:cNvSpPr>
            <a:spLocks noGrp="1"/>
          </p:cNvSpPr>
          <p:nvPr/>
        </p:nvSpPr>
        <p:spPr>
          <a:xfrm>
            <a:off x="6543675" y="4314825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3A4A32AC-6739-4EAD-80CD-E8797AC660D9}"/>
              </a:ext>
            </a:extLst>
          </p:cNvPr>
          <p:cNvSpPr>
            <a:spLocks noGrp="1"/>
          </p:cNvSpPr>
          <p:nvPr/>
        </p:nvSpPr>
        <p:spPr>
          <a:xfrm>
            <a:off x="7077075" y="4314825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按订单给出的币种、网络和地址转出。</a:t>
            </a:r>
          </a:p>
        </p:txBody>
      </p:sp>
      <p:sp>
        <p:nvSpPr>
          <p:cNvPr id="26" name="text-24">
            <a:extLst>
              <a:ext uri="{FF2B5EF4-FFF2-40B4-BE49-F238E27FC236}">
                <a16:creationId xmlns:a16="http://schemas.microsoft.com/office/drawing/2014/main" id="{F43417FD-59B6-48B9-AA22-F75E0E43B0E1}"/>
              </a:ext>
            </a:extLst>
          </p:cNvPr>
          <p:cNvSpPr>
            <a:spLocks noGrp="1"/>
          </p:cNvSpPr>
          <p:nvPr/>
        </p:nvSpPr>
        <p:spPr>
          <a:xfrm>
            <a:off x="6543675" y="4991100"/>
            <a:ext cx="381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7" name="text-25">
            <a:extLst>
              <a:ext uri="{FF2B5EF4-FFF2-40B4-BE49-F238E27FC236}">
                <a16:creationId xmlns:a16="http://schemas.microsoft.com/office/drawing/2014/main" id="{8E95CD74-5703-4E07-B91D-ACE832923FBE}"/>
              </a:ext>
            </a:extLst>
          </p:cNvPr>
          <p:cNvSpPr>
            <a:spLocks noGrp="1"/>
          </p:cNvSpPr>
          <p:nvPr/>
        </p:nvSpPr>
        <p:spPr>
          <a:xfrm>
            <a:off x="7077075" y="4991100"/>
            <a:ext cx="419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查看收币确认及人民币付款进度。</a:t>
            </a:r>
          </a:p>
        </p:txBody>
      </p:sp>
      <p:sp>
        <p:nvSpPr>
          <p:cNvPr id="28" name="text-26">
            <a:extLst>
              <a:ext uri="{FF2B5EF4-FFF2-40B4-BE49-F238E27FC236}">
                <a16:creationId xmlns:a16="http://schemas.microsoft.com/office/drawing/2014/main" id="{FD1BF210-D25A-4A33-9FE1-72BD79A6FADC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办理前核对本人账户、网络与最终金额。正式报价、费率、限额及开放状态以服务页面为准。</a:t>
            </a:r>
          </a:p>
        </p:txBody>
      </p:sp>
    </p:spTree>
    <p:extLst>
      <p:ext uri="{BB962C8B-B14F-4D97-AF65-F5344CB8AC3E}">
        <p14:creationId xmlns:p14="http://schemas.microsoft.com/office/powerpoint/2010/main" val="8875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-0">
            <a:extLst>
              <a:ext uri="{FF2B5EF4-FFF2-40B4-BE49-F238E27FC236}">
                <a16:creationId xmlns:a16="http://schemas.microsoft.com/office/drawing/2014/main" id="{DE9CAE66-2702-4D0A-A38B-C68A6CF1BD8A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产品详解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5B241D6-3CD7-4791-A4C2-6B0A8B5DA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4A5EB7FC-0F42-49DC-BEDB-8E3D29712685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CFX：业务余额消费服务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B4C677D-0700-45DA-ADE6-1001F21C2B25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D39B1E-164F-4850-ADD7-A766D375B40A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9D2B0D5E-9DEE-40BB-B8E4-7139F3199FCF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1657821E-DA22-4D5F-A240-2FC204CE190A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10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20B22323-B6F7-4A2F-99CE-DFC69D997C73}"/>
              </a:ext>
            </a:extLst>
          </p:cNvPr>
          <p:cNvSpPr>
            <a:spLocks noGrp="1"/>
          </p:cNvSpPr>
          <p:nvPr/>
        </p:nvSpPr>
        <p:spPr>
          <a:xfrm>
            <a:off x="666750" y="2066925"/>
            <a:ext cx="5286375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07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07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USDT0 业务余额</a:t>
            </a:r>
          </a:p>
        </p:txBody>
      </p:sp>
      <p:sp>
        <p:nvSpPr>
          <p:cNvPr id="9" name="箭头: 右 8">
            <a:extLst>
              <a:ext uri="{FF2B5EF4-FFF2-40B4-BE49-F238E27FC236}">
                <a16:creationId xmlns:a16="http://schemas.microsoft.com/office/drawing/2014/main" id="{C29704DA-B140-45A2-9944-5F087C8E9A00}"/>
              </a:ext>
            </a:extLst>
          </p:cNvPr>
          <p:cNvSpPr>
            <a:spLocks noGrp="1"/>
          </p:cNvSpPr>
          <p:nvPr/>
        </p:nvSpPr>
        <p:spPr>
          <a:xfrm>
            <a:off x="5838825" y="2266950"/>
            <a:ext cx="590550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7FF5F274-56D9-4747-8D62-9ECFD389EA9D}"/>
              </a:ext>
            </a:extLst>
          </p:cNvPr>
          <p:cNvSpPr>
            <a:spLocks noGrp="1"/>
          </p:cNvSpPr>
          <p:nvPr/>
        </p:nvSpPr>
        <p:spPr>
          <a:xfrm>
            <a:off x="6800850" y="2066925"/>
            <a:ext cx="4724400" cy="600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0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0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本人支付宝收款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AE3ABCDE-6113-49F4-98FC-D37D5125C18D}"/>
              </a:ext>
            </a:extLst>
          </p:cNvPr>
          <p:cNvSpPr>
            <a:spLocks noGrp="1"/>
          </p:cNvSpPr>
          <p:nvPr/>
        </p:nvSpPr>
        <p:spPr>
          <a:xfrm>
            <a:off x="666750" y="3162300"/>
            <a:ext cx="24574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D4CFC202-1014-4A5F-BC5D-7F027334EC0C}"/>
              </a:ext>
            </a:extLst>
          </p:cNvPr>
          <p:cNvSpPr>
            <a:spLocks noGrp="1"/>
          </p:cNvSpPr>
          <p:nvPr/>
        </p:nvSpPr>
        <p:spPr>
          <a:xfrm>
            <a:off x="666750" y="3733800"/>
            <a:ext cx="24574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准备收款账户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BF5A04D3-5455-4BB0-92A3-FE19FE0A5AC8}"/>
              </a:ext>
            </a:extLst>
          </p:cNvPr>
          <p:cNvSpPr>
            <a:spLocks noGrp="1"/>
          </p:cNvSpPr>
          <p:nvPr/>
        </p:nvSpPr>
        <p:spPr>
          <a:xfrm>
            <a:off x="666750" y="4324350"/>
            <a:ext cx="2524125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连接业务钱包，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完成该服务的实名核验，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确认本人支付宝。</a:t>
            </a:r>
          </a:p>
        </p:txBody>
      </p:sp>
      <p:sp>
        <p:nvSpPr>
          <p:cNvPr id="14" name="箭头: 右 13">
            <a:extLst>
              <a:ext uri="{FF2B5EF4-FFF2-40B4-BE49-F238E27FC236}">
                <a16:creationId xmlns:a16="http://schemas.microsoft.com/office/drawing/2014/main" id="{1835D157-B1D7-464E-B0BF-5637A7D5655E}"/>
              </a:ext>
            </a:extLst>
          </p:cNvPr>
          <p:cNvSpPr>
            <a:spLocks noGrp="1"/>
          </p:cNvSpPr>
          <p:nvPr/>
        </p:nvSpPr>
        <p:spPr>
          <a:xfrm>
            <a:off x="2876550" y="334327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CA462EC4-C5E0-4243-B838-8CA3587C6C09}"/>
              </a:ext>
            </a:extLst>
          </p:cNvPr>
          <p:cNvSpPr>
            <a:spLocks noGrp="1"/>
          </p:cNvSpPr>
          <p:nvPr/>
        </p:nvSpPr>
        <p:spPr>
          <a:xfrm>
            <a:off x="3438525" y="3162300"/>
            <a:ext cx="24574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3E9C102A-31E0-4527-8A49-9C39F346C8F6}"/>
              </a:ext>
            </a:extLst>
          </p:cNvPr>
          <p:cNvSpPr>
            <a:spLocks noGrp="1"/>
          </p:cNvSpPr>
          <p:nvPr/>
        </p:nvSpPr>
        <p:spPr>
          <a:xfrm>
            <a:off x="3438525" y="3733800"/>
            <a:ext cx="24574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确认可用余额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A2D31D50-DE53-4F45-B59E-454AA194C48D}"/>
              </a:ext>
            </a:extLst>
          </p:cNvPr>
          <p:cNvSpPr>
            <a:spLocks noGrp="1"/>
          </p:cNvSpPr>
          <p:nvPr/>
        </p:nvSpPr>
        <p:spPr>
          <a:xfrm>
            <a:off x="3438525" y="4324350"/>
            <a:ext cx="2524125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确认消费可用余额，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按支持币种与网络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准备所需资金。</a:t>
            </a: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BC548710-B5DB-4DEA-AEA3-1C7A111164F8}"/>
              </a:ext>
            </a:extLst>
          </p:cNvPr>
          <p:cNvSpPr>
            <a:spLocks noGrp="1"/>
          </p:cNvSpPr>
          <p:nvPr/>
        </p:nvSpPr>
        <p:spPr>
          <a:xfrm>
            <a:off x="5648325" y="334327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7B402DA4-A80D-49F3-8236-EE68F459C049}"/>
              </a:ext>
            </a:extLst>
          </p:cNvPr>
          <p:cNvSpPr>
            <a:spLocks noGrp="1"/>
          </p:cNvSpPr>
          <p:nvPr/>
        </p:nvSpPr>
        <p:spPr>
          <a:xfrm>
            <a:off x="6210300" y="3162300"/>
            <a:ext cx="24574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87589414-067B-46AC-A9CF-79E17FF57697}"/>
              </a:ext>
            </a:extLst>
          </p:cNvPr>
          <p:cNvSpPr>
            <a:spLocks noGrp="1"/>
          </p:cNvSpPr>
          <p:nvPr/>
        </p:nvSpPr>
        <p:spPr>
          <a:xfrm>
            <a:off x="6210300" y="3733800"/>
            <a:ext cx="24574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确认消费金额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CDBB3946-3C5E-46C9-B92E-313238439C37}"/>
              </a:ext>
            </a:extLst>
          </p:cNvPr>
          <p:cNvSpPr>
            <a:spLocks noGrp="1"/>
          </p:cNvSpPr>
          <p:nvPr/>
        </p:nvSpPr>
        <p:spPr>
          <a:xfrm>
            <a:off x="6210300" y="4324350"/>
            <a:ext cx="2524125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填写数量，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核对扣款金额、费用和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预计人民币净收款。</a:t>
            </a: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C2BABE97-50A4-4445-899B-B25828E84115}"/>
              </a:ext>
            </a:extLst>
          </p:cNvPr>
          <p:cNvSpPr>
            <a:spLocks noGrp="1"/>
          </p:cNvSpPr>
          <p:nvPr/>
        </p:nvSpPr>
        <p:spPr>
          <a:xfrm>
            <a:off x="8420100" y="334327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text-21">
            <a:extLst>
              <a:ext uri="{FF2B5EF4-FFF2-40B4-BE49-F238E27FC236}">
                <a16:creationId xmlns:a16="http://schemas.microsoft.com/office/drawing/2014/main" id="{A7827A5D-FF15-4641-B5CD-9C57545AEE0F}"/>
              </a:ext>
            </a:extLst>
          </p:cNvPr>
          <p:cNvSpPr>
            <a:spLocks noGrp="1"/>
          </p:cNvSpPr>
          <p:nvPr/>
        </p:nvSpPr>
        <p:spPr>
          <a:xfrm>
            <a:off x="8982075" y="3162300"/>
            <a:ext cx="24574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52E868EF-C236-459C-B431-E3736435A61A}"/>
              </a:ext>
            </a:extLst>
          </p:cNvPr>
          <p:cNvSpPr>
            <a:spLocks noGrp="1"/>
          </p:cNvSpPr>
          <p:nvPr/>
        </p:nvSpPr>
        <p:spPr>
          <a:xfrm>
            <a:off x="8982075" y="3733800"/>
            <a:ext cx="24574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核对到账结果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AF1B02B3-8B3F-4D2C-AE49-2A7C5F3ACAA3}"/>
              </a:ext>
            </a:extLst>
          </p:cNvPr>
          <p:cNvSpPr>
            <a:spLocks noGrp="1"/>
          </p:cNvSpPr>
          <p:nvPr/>
        </p:nvSpPr>
        <p:spPr>
          <a:xfrm>
            <a:off x="8982075" y="4324350"/>
            <a:ext cx="2524125" cy="1276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查看原消费订单处理进度，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并核对支付宝实际收款。</a:t>
            </a:r>
          </a:p>
        </p:txBody>
      </p:sp>
      <p:sp>
        <p:nvSpPr>
          <p:cNvPr id="26" name="text-24">
            <a:extLst>
              <a:ext uri="{FF2B5EF4-FFF2-40B4-BE49-F238E27FC236}">
                <a16:creationId xmlns:a16="http://schemas.microsoft.com/office/drawing/2014/main" id="{6E30496A-0A21-4641-8E5B-95D91D80E28B}"/>
              </a:ext>
            </a:extLst>
          </p:cNvPr>
          <p:cNvSpPr>
            <a:spLocks noGrp="1"/>
          </p:cNvSpPr>
          <p:nvPr/>
        </p:nvSpPr>
        <p:spPr>
          <a:xfrm>
            <a:off x="666750" y="6010275"/>
            <a:ext cx="1085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CFX 是业务简称。USDT0 业务余额与链上 USDT 分开核对，消费资金准备与实际收款需分别确认。</a:t>
            </a:r>
          </a:p>
        </p:txBody>
      </p:sp>
    </p:spTree>
    <p:extLst>
      <p:ext uri="{BB962C8B-B14F-4D97-AF65-F5344CB8AC3E}">
        <p14:creationId xmlns:p14="http://schemas.microsoft.com/office/powerpoint/2010/main" val="65389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A89F80D3-BE54-43B5-A338-1565B203D1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59" r="33359"/>
          <a:stretch>
            <a:fillRect/>
          </a:stretch>
        </p:blipFill>
        <p:spPr>
          <a:xfrm>
            <a:off x="0" y="0"/>
            <a:ext cx="4057650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1F41FD6-4B87-4763-945C-FA22296389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057650" cy="6858000"/>
          </a:xfrm>
          <a:prstGeom prst="rect">
            <a:avLst/>
          </a:prstGeom>
          <a:gradFill>
            <a:gsLst>
              <a:gs pos="0">
                <a:srgbClr val="103449">
                  <a:alpha val="0"/>
                </a:srgbClr>
              </a:gs>
              <a:gs pos="55000">
                <a:srgbClr val="103449">
                  <a:alpha val="40000"/>
                </a:srgbClr>
              </a:gs>
              <a:gs pos="100000">
                <a:srgbClr val="103449"/>
              </a:gs>
            </a:gsLst>
            <a:lin ang="5400000"/>
          </a:gradFill>
          <a:ln w="0">
            <a:noFill/>
            <a:prstDash val="solid"/>
          </a:ln>
        </p:spPr>
      </p:sp>
      <p:sp>
        <p:nvSpPr>
          <p:cNvPr id="3" name="text-1">
            <a:extLst>
              <a:ext uri="{FF2B5EF4-FFF2-40B4-BE49-F238E27FC236}">
                <a16:creationId xmlns:a16="http://schemas.microsoft.com/office/drawing/2014/main" id="{3A851B53-1930-44BA-9E67-7124F9A3A270}"/>
              </a:ext>
            </a:extLst>
          </p:cNvPr>
          <p:cNvSpPr>
            <a:spLocks noGrp="1"/>
          </p:cNvSpPr>
          <p:nvPr/>
        </p:nvSpPr>
        <p:spPr>
          <a:xfrm>
            <a:off x="457200" y="4886325"/>
            <a:ext cx="3238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6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675" b="1" dirty="0" err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国际承兑</a:t>
            </a:r>
            <a:endParaRPr sz="3675" b="1" dirty="0">
              <a:solidFill>
                <a:srgbClr val="FFFFFF"/>
              </a:solidFill>
              <a:latin typeface="Noto Sans CJK SC"/>
              <a:ea typeface="Noto Sans CJK SC"/>
              <a:cs typeface="Noto Sans CJK SC"/>
            </a:endParaRP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B848C249-6A67-406E-B96B-EA8EE5AD995C}"/>
              </a:ext>
            </a:extLst>
          </p:cNvPr>
          <p:cNvSpPr>
            <a:spLocks noGrp="1"/>
          </p:cNvSpPr>
          <p:nvPr/>
        </p:nvSpPr>
        <p:spPr>
          <a:xfrm>
            <a:off x="457200" y="5676900"/>
            <a:ext cx="3238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7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0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需求咨询与方案确认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42B59C74-2342-44F0-BA82-11D017F7A00F}"/>
              </a:ext>
            </a:extLst>
          </p:cNvPr>
          <p:cNvSpPr>
            <a:spLocks noGrp="1"/>
          </p:cNvSpPr>
          <p:nvPr/>
        </p:nvSpPr>
        <p:spPr>
          <a:xfrm>
            <a:off x="4610100" y="361950"/>
            <a:ext cx="638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产品详解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F2432344-7395-479B-81C7-BB9528FE07E5}"/>
              </a:ext>
            </a:extLst>
          </p:cNvPr>
          <p:cNvSpPr>
            <a:spLocks noGrp="1"/>
          </p:cNvSpPr>
          <p:nvPr/>
        </p:nvSpPr>
        <p:spPr>
          <a:xfrm>
            <a:off x="4610100" y="952500"/>
            <a:ext cx="676275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9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9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先确认需求，再确定方案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7F30CD7-6D4E-498C-BEA4-05052AAF733C}"/>
              </a:ext>
            </a:extLst>
          </p:cNvPr>
          <p:cNvSpPr>
            <a:spLocks noGrp="1"/>
          </p:cNvSpPr>
          <p:nvPr/>
        </p:nvSpPr>
        <p:spPr>
          <a:xfrm>
            <a:off x="4610100" y="1695450"/>
            <a:ext cx="57150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E819D440-751C-4DA2-B15C-3AE95941E1D1}"/>
              </a:ext>
            </a:extLst>
          </p:cNvPr>
          <p:cNvSpPr>
            <a:spLocks noGrp="1"/>
          </p:cNvSpPr>
          <p:nvPr/>
        </p:nvSpPr>
        <p:spPr>
          <a:xfrm>
            <a:off x="4610100" y="2047875"/>
            <a:ext cx="609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E6B6D214-8C78-4665-A18F-FB055687E81E}"/>
              </a:ext>
            </a:extLst>
          </p:cNvPr>
          <p:cNvSpPr>
            <a:spLocks noGrp="1"/>
          </p:cNvSpPr>
          <p:nvPr/>
        </p:nvSpPr>
        <p:spPr>
          <a:xfrm>
            <a:off x="5353050" y="2047875"/>
            <a:ext cx="6134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提交需求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7330BF8A-8044-4BA1-A3C0-AD513DAD6ACE}"/>
              </a:ext>
            </a:extLst>
          </p:cNvPr>
          <p:cNvSpPr>
            <a:spLocks noGrp="1"/>
          </p:cNvSpPr>
          <p:nvPr/>
        </p:nvSpPr>
        <p:spPr>
          <a:xfrm>
            <a:off x="5353050" y="2457450"/>
            <a:ext cx="61341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说明所需办理事项、交易背景与必要信息。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49C7866-9263-462C-A7A6-8E0464529E66}"/>
              </a:ext>
            </a:extLst>
          </p:cNvPr>
          <p:cNvSpPr>
            <a:spLocks noGrp="1"/>
          </p:cNvSpPr>
          <p:nvPr/>
        </p:nvSpPr>
        <p:spPr>
          <a:xfrm>
            <a:off x="5353050" y="2886075"/>
            <a:ext cx="61341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B2404939-FDDB-4871-829E-DFFF1ABCDFCE}"/>
              </a:ext>
            </a:extLst>
          </p:cNvPr>
          <p:cNvSpPr>
            <a:spLocks noGrp="1"/>
          </p:cNvSpPr>
          <p:nvPr/>
        </p:nvSpPr>
        <p:spPr>
          <a:xfrm>
            <a:off x="4610100" y="2971800"/>
            <a:ext cx="609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B8ECD61D-9188-4FF8-AE15-2295B5F5E8EB}"/>
              </a:ext>
            </a:extLst>
          </p:cNvPr>
          <p:cNvSpPr>
            <a:spLocks noGrp="1"/>
          </p:cNvSpPr>
          <p:nvPr/>
        </p:nvSpPr>
        <p:spPr>
          <a:xfrm>
            <a:off x="5353050" y="2971800"/>
            <a:ext cx="6134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确认范围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6D50101F-9726-4105-AA31-7989432BF206}"/>
              </a:ext>
            </a:extLst>
          </p:cNvPr>
          <p:cNvSpPr>
            <a:spLocks noGrp="1"/>
          </p:cNvSpPr>
          <p:nvPr/>
        </p:nvSpPr>
        <p:spPr>
          <a:xfrm>
            <a:off x="5353050" y="3381375"/>
            <a:ext cx="61341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确认是否支持该需求，以及适用对象和条件。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E1B81C-820C-433E-BF49-DB0E88276656}"/>
              </a:ext>
            </a:extLst>
          </p:cNvPr>
          <p:cNvSpPr>
            <a:spLocks noGrp="1"/>
          </p:cNvSpPr>
          <p:nvPr/>
        </p:nvSpPr>
        <p:spPr>
          <a:xfrm>
            <a:off x="5353050" y="3810000"/>
            <a:ext cx="61341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C02C1EB1-80C3-4C94-BD71-781C13AD4551}"/>
              </a:ext>
            </a:extLst>
          </p:cNvPr>
          <p:cNvSpPr>
            <a:spLocks noGrp="1"/>
          </p:cNvSpPr>
          <p:nvPr/>
        </p:nvSpPr>
        <p:spPr>
          <a:xfrm>
            <a:off x="4610100" y="3895725"/>
            <a:ext cx="609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A1D3A75E-221D-49E7-A077-6DB8BB9706C0}"/>
              </a:ext>
            </a:extLst>
          </p:cNvPr>
          <p:cNvSpPr>
            <a:spLocks noGrp="1"/>
          </p:cNvSpPr>
          <p:nvPr/>
        </p:nvSpPr>
        <p:spPr>
          <a:xfrm>
            <a:off x="5353050" y="3895725"/>
            <a:ext cx="6134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了解方案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CDCBC0A4-B833-424D-8801-2C144FB4C046}"/>
              </a:ext>
            </a:extLst>
          </p:cNvPr>
          <p:cNvSpPr>
            <a:spLocks noGrp="1"/>
          </p:cNvSpPr>
          <p:nvPr/>
        </p:nvSpPr>
        <p:spPr>
          <a:xfrm>
            <a:off x="5353050" y="4305300"/>
            <a:ext cx="61341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确认材料、费用、付款与收款安排。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9C762C4-7339-4484-9D24-7A1ED881933E}"/>
              </a:ext>
            </a:extLst>
          </p:cNvPr>
          <p:cNvSpPr>
            <a:spLocks noGrp="1"/>
          </p:cNvSpPr>
          <p:nvPr/>
        </p:nvSpPr>
        <p:spPr>
          <a:xfrm>
            <a:off x="5353050" y="4733925"/>
            <a:ext cx="61341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6D16F6E9-97E3-46C8-9D19-C599B13087FF}"/>
              </a:ext>
            </a:extLst>
          </p:cNvPr>
          <p:cNvSpPr>
            <a:spLocks noGrp="1"/>
          </p:cNvSpPr>
          <p:nvPr/>
        </p:nvSpPr>
        <p:spPr>
          <a:xfrm>
            <a:off x="4610100" y="4819650"/>
            <a:ext cx="6096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CD2EA506-3B70-4AD2-A68A-B1DB33365EA2}"/>
              </a:ext>
            </a:extLst>
          </p:cNvPr>
          <p:cNvSpPr>
            <a:spLocks noGrp="1"/>
          </p:cNvSpPr>
          <p:nvPr/>
        </p:nvSpPr>
        <p:spPr>
          <a:xfrm>
            <a:off x="5353050" y="4819650"/>
            <a:ext cx="61341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确认后办理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7D0A5113-CCAA-44D7-991E-F8BE8DBB140D}"/>
              </a:ext>
            </a:extLst>
          </p:cNvPr>
          <p:cNvSpPr>
            <a:spLocks noGrp="1"/>
          </p:cNvSpPr>
          <p:nvPr/>
        </p:nvSpPr>
        <p:spPr>
          <a:xfrm>
            <a:off x="5353050" y="5229225"/>
            <a:ext cx="613410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13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了解完整方案后决定办理，并在对应记录查进度。</a:t>
            </a:r>
          </a:p>
        </p:txBody>
      </p:sp>
      <p:sp>
        <p:nvSpPr>
          <p:cNvPr id="23" name="text-21">
            <a:extLst>
              <a:ext uri="{FF2B5EF4-FFF2-40B4-BE49-F238E27FC236}">
                <a16:creationId xmlns:a16="http://schemas.microsoft.com/office/drawing/2014/main" id="{C1630363-DE91-4CB8-890C-565D930815F4}"/>
              </a:ext>
            </a:extLst>
          </p:cNvPr>
          <p:cNvSpPr>
            <a:spLocks noGrp="1"/>
          </p:cNvSpPr>
          <p:nvPr/>
        </p:nvSpPr>
        <p:spPr>
          <a:xfrm>
            <a:off x="4610100" y="6038850"/>
            <a:ext cx="68199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“复星国际承兑”为文稿中的业务入口名称。具体服务主体与方案以正式确认结果为准。</a:t>
            </a:r>
          </a:p>
        </p:txBody>
      </p:sp>
    </p:spTree>
    <p:extLst>
      <p:ext uri="{BB962C8B-B14F-4D97-AF65-F5344CB8AC3E}">
        <p14:creationId xmlns:p14="http://schemas.microsoft.com/office/powerpoint/2010/main" val="147507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0">
            <a:extLst>
              <a:ext uri="{FF2B5EF4-FFF2-40B4-BE49-F238E27FC236}">
                <a16:creationId xmlns:a16="http://schemas.microsoft.com/office/drawing/2014/main" id="{638E5EA8-2F31-43C0-96F2-16376D6A7DFC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Up Finance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D1DD793-3249-49D8-88CB-4D9784D59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E30FC49F-4FA8-4128-A347-4EFBDF31CE34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银行消费与 U 卡服务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A01265-7569-4542-A703-190EC43CA4AC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3C1A55E-DA4C-41D5-BE5B-C59E7ACD1FBA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33586B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9AC7AED4-CC01-4230-90E5-67D82B5E4C02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151D6AA1-E77D-4BF9-8B59-BE1010EC4F10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12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58D57A-2422-431B-B75C-8AEB6EFA1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91600" y="1828800"/>
            <a:ext cx="2524125" cy="504825"/>
          </a:xfrm>
          <a:prstGeom prst="rect">
            <a:avLst/>
          </a:prstGeom>
        </p:spPr>
      </p:pic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427F812D-8A02-40AF-9350-8AE3599A306D}"/>
              </a:ext>
            </a:extLst>
          </p:cNvPr>
          <p:cNvGraphicFramePr/>
          <p:nvPr/>
        </p:nvGraphicFramePr>
        <p:xfrm>
          <a:off x="666750" y="2505075"/>
          <a:ext cx="10858500" cy="32385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产品方向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主要服务内容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办理时重点确认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消费资金准备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申请对应收款账户，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从外部银行汇入资金。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开户要求、收款银行信息、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附言、到账金额及费用。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消费付款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按要求向银行账户付款。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收款人资料、资金来源、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付款用途与费用承担方式。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 卡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申请支付卡，并用于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所支持的消费场景。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发卡主体、使用范围、资金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来源、费用、限额与卡片状态。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-6">
            <a:extLst>
              <a:ext uri="{FF2B5EF4-FFF2-40B4-BE49-F238E27FC236}">
                <a16:creationId xmlns:a16="http://schemas.microsoft.com/office/drawing/2014/main" id="{0EA22FAA-BA08-4A37-98E2-4E86C1828138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登录成功不代表账户或卡片已开通。每项服务有独立的申请与身份核验要求。</a:t>
            </a:r>
          </a:p>
        </p:txBody>
      </p:sp>
    </p:spTree>
    <p:extLst>
      <p:ext uri="{BB962C8B-B14F-4D97-AF65-F5344CB8AC3E}">
        <p14:creationId xmlns:p14="http://schemas.microsoft.com/office/powerpoint/2010/main" val="1274208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-0">
            <a:extLst>
              <a:ext uri="{FF2B5EF4-FFF2-40B4-BE49-F238E27FC236}">
                <a16:creationId xmlns:a16="http://schemas.microsoft.com/office/drawing/2014/main" id="{C1A3BE91-F5FF-481D-8CD0-207AB8ED7CA6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合作生态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8DDF86E-5FBD-436E-8718-F1D1B4032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C17E4944-C692-4A1B-A74B-6D08854BD77E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三层协作，形成完整服务链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469B0C3-8955-4170-985A-6F7EEE835A20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33600BD-E094-4BF5-9669-F333BFCB7645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128FEE48-DE2C-4E7E-ADC5-A0D7CEBB2057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C7BBF4E3-FA79-443E-AD23-C32BF9E38FF6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13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FAB87944-43D1-4AED-B908-B80E0CE76C75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10858500" cy="1143000"/>
          </a:xfrm>
          <a:prstGeom prst="roundRect">
            <a:avLst>
              <a:gd name="adj" fmla="val 7500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4C92364B-0DBE-44BF-B1BB-56277D5F32C0}"/>
              </a:ext>
            </a:extLst>
          </p:cNvPr>
          <p:cNvSpPr>
            <a:spLocks noGrp="1"/>
          </p:cNvSpPr>
          <p:nvPr/>
        </p:nvSpPr>
        <p:spPr>
          <a:xfrm>
            <a:off x="857250" y="2352675"/>
            <a:ext cx="62865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BAD115AD-D16E-455A-85ED-01BCC45ADA82}"/>
              </a:ext>
            </a:extLst>
          </p:cNvPr>
          <p:cNvSpPr>
            <a:spLocks noGrp="1"/>
          </p:cNvSpPr>
          <p:nvPr/>
        </p:nvSpPr>
        <p:spPr>
          <a:xfrm>
            <a:off x="1676400" y="222885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产品入口与用户触达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761189D4-E374-4E3D-835A-C83632012EC8}"/>
              </a:ext>
            </a:extLst>
          </p:cNvPr>
          <p:cNvSpPr>
            <a:spLocks noGrp="1"/>
          </p:cNvSpPr>
          <p:nvPr/>
        </p:nvSpPr>
        <p:spPr>
          <a:xfrm>
            <a:off x="1676400" y="2609850"/>
            <a:ext cx="4533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GoldHouse  /  财汇通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E4E3F8E2-4D03-44BC-83D0-456498F02664}"/>
              </a:ext>
            </a:extLst>
          </p:cNvPr>
          <p:cNvSpPr>
            <a:spLocks noGrp="1"/>
          </p:cNvSpPr>
          <p:nvPr/>
        </p:nvSpPr>
        <p:spPr>
          <a:xfrm>
            <a:off x="7000875" y="2352675"/>
            <a:ext cx="4295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提供产品入口和登录环境，管理用户、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邀请、代理及业务记录。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B1AB82C-6734-4BE9-8DF0-D0AB6A4E225D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10858500" cy="1143000"/>
          </a:xfrm>
          <a:prstGeom prst="roundRect">
            <a:avLst>
              <a:gd name="adj" fmla="val 7500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33F868E5-2BCE-40A1-B162-7AAFC5CA4A1A}"/>
              </a:ext>
            </a:extLst>
          </p:cNvPr>
          <p:cNvSpPr>
            <a:spLocks noGrp="1"/>
          </p:cNvSpPr>
          <p:nvPr/>
        </p:nvSpPr>
        <p:spPr>
          <a:xfrm>
            <a:off x="857250" y="3657600"/>
            <a:ext cx="62865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88AB7997-483E-4185-B923-EEF7896A43B3}"/>
              </a:ext>
            </a:extLst>
          </p:cNvPr>
          <p:cNvSpPr>
            <a:spLocks noGrp="1"/>
          </p:cNvSpPr>
          <p:nvPr/>
        </p:nvSpPr>
        <p:spPr>
          <a:xfrm>
            <a:off x="1676400" y="3533775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专业业务服务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125A2AED-7E4B-49A5-8DB6-D30756A2786E}"/>
              </a:ext>
            </a:extLst>
          </p:cNvPr>
          <p:cNvSpPr>
            <a:spLocks noGrp="1"/>
          </p:cNvSpPr>
          <p:nvPr/>
        </p:nvSpPr>
        <p:spPr>
          <a:xfrm>
            <a:off x="1676400" y="3914775"/>
            <a:ext cx="4533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UPAL  /  CFX</a:t>
            </a:r>
          </a:p>
          <a:p>
            <a:pPr algn="l">
              <a:lnSpc>
                <a:spcPct val="120000"/>
              </a:lnSpc>
              <a:buNone/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国际承兑  /  Up Finance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8CC10D86-D80F-4296-9073-6F9B09868D10}"/>
              </a:ext>
            </a:extLst>
          </p:cNvPr>
          <p:cNvSpPr>
            <a:spLocks noGrp="1"/>
          </p:cNvSpPr>
          <p:nvPr/>
        </p:nvSpPr>
        <p:spPr>
          <a:xfrm>
            <a:off x="7000875" y="3657600"/>
            <a:ext cx="4295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根据实际需求承接具体业务，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由相应服务主体按各自规则办理。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059AF93C-5FE2-4014-ABA5-10FFBA792391}"/>
              </a:ext>
            </a:extLst>
          </p:cNvPr>
          <p:cNvSpPr>
            <a:spLocks noGrp="1"/>
          </p:cNvSpPr>
          <p:nvPr/>
        </p:nvSpPr>
        <p:spPr>
          <a:xfrm>
            <a:off x="666750" y="4686300"/>
            <a:ext cx="10858500" cy="1143000"/>
          </a:xfrm>
          <a:prstGeom prst="roundRect">
            <a:avLst>
              <a:gd name="adj" fmla="val 7500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0B556162-AE99-4B4D-945E-A61C8858497D}"/>
              </a:ext>
            </a:extLst>
          </p:cNvPr>
          <p:cNvSpPr>
            <a:spLocks noGrp="1"/>
          </p:cNvSpPr>
          <p:nvPr/>
        </p:nvSpPr>
        <p:spPr>
          <a:xfrm>
            <a:off x="857250" y="4962525"/>
            <a:ext cx="628650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8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E336D7EB-962C-45CB-9BFF-6AA24807430A}"/>
              </a:ext>
            </a:extLst>
          </p:cNvPr>
          <p:cNvSpPr>
            <a:spLocks noGrp="1"/>
          </p:cNvSpPr>
          <p:nvPr/>
        </p:nvSpPr>
        <p:spPr>
          <a:xfrm>
            <a:off x="1676400" y="4838700"/>
            <a:ext cx="45339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代理与渠道合作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AB7C2AD8-11EF-420D-8613-FAE9E67B0BE2}"/>
              </a:ext>
            </a:extLst>
          </p:cNvPr>
          <p:cNvSpPr>
            <a:spLocks noGrp="1"/>
          </p:cNvSpPr>
          <p:nvPr/>
        </p:nvSpPr>
        <p:spPr>
          <a:xfrm>
            <a:off x="1676400" y="5219700"/>
            <a:ext cx="45339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客户邀请  /  服务协同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C67DD30E-5951-4075-A6BE-607EB941DAD5}"/>
              </a:ext>
            </a:extLst>
          </p:cNvPr>
          <p:cNvSpPr>
            <a:spLocks noGrp="1"/>
          </p:cNvSpPr>
          <p:nvPr/>
        </p:nvSpPr>
        <p:spPr>
          <a:xfrm>
            <a:off x="7000875" y="4962525"/>
            <a:ext cx="429577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连接有实际需求的客户，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符合资格后按规则参与实际业务分成。</a:t>
            </a:r>
          </a:p>
        </p:txBody>
      </p:sp>
    </p:spTree>
    <p:extLst>
      <p:ext uri="{BB962C8B-B14F-4D97-AF65-F5344CB8AC3E}">
        <p14:creationId xmlns:p14="http://schemas.microsoft.com/office/powerpoint/2010/main" val="273871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-0">
            <a:extLst>
              <a:ext uri="{FF2B5EF4-FFF2-40B4-BE49-F238E27FC236}">
                <a16:creationId xmlns:a16="http://schemas.microsoft.com/office/drawing/2014/main" id="{1961DC35-7151-4338-A0D3-9D2A29CE91C4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合作生态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DDC54BA-DBCE-4EE7-A678-92FAD33E1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F66E7D01-0DF5-4CC8-9337-8D9FF627146E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服务生态与合作平台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27E8DFF-F5DD-4662-A368-3A7FC4121CC5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25169A1-1FC9-46D6-9B97-B8918315A1CB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33586B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AE047843-8F24-406F-B405-7CF1D16B37BA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F819F1C6-AFB0-466C-9668-CE416C653356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14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6DD9555-E249-475A-A3A5-BA2D6BC34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2076450"/>
            <a:ext cx="514350" cy="514350"/>
          </a:xfrm>
          <a:prstGeom prst="rect">
            <a:avLst/>
          </a:prstGeom>
        </p:spPr>
      </p:pic>
      <p:sp>
        <p:nvSpPr>
          <p:cNvPr id="9" name="text-6">
            <a:extLst>
              <a:ext uri="{FF2B5EF4-FFF2-40B4-BE49-F238E27FC236}">
                <a16:creationId xmlns:a16="http://schemas.microsoft.com/office/drawing/2014/main" id="{2A373580-6630-4FF8-B1DD-B41BF65A69DF}"/>
              </a:ext>
            </a:extLst>
          </p:cNvPr>
          <p:cNvSpPr>
            <a:spLocks noGrp="1"/>
          </p:cNvSpPr>
          <p:nvPr/>
        </p:nvSpPr>
        <p:spPr>
          <a:xfrm>
            <a:off x="1352550" y="2133600"/>
            <a:ext cx="2571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4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GoldHouse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5CAC310-68C4-4BAF-9D60-27251C77E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419600" y="2155508"/>
            <a:ext cx="2686050" cy="53721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137198F-47B0-4849-8A5D-F7A5FE807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172450" y="2106042"/>
            <a:ext cx="2838450" cy="741868"/>
          </a:xfrm>
          <a:prstGeom prst="rect">
            <a:avLst/>
          </a:prstGeom>
        </p:spPr>
      </p:pic>
      <p:sp>
        <p:nvSpPr>
          <p:cNvPr id="12" name="text-7">
            <a:extLst>
              <a:ext uri="{FF2B5EF4-FFF2-40B4-BE49-F238E27FC236}">
                <a16:creationId xmlns:a16="http://schemas.microsoft.com/office/drawing/2014/main" id="{CB7AB658-8A54-4722-B513-01E8C9A43121}"/>
              </a:ext>
            </a:extLst>
          </p:cNvPr>
          <p:cNvSpPr>
            <a:spLocks noGrp="1"/>
          </p:cNvSpPr>
          <p:nvPr/>
        </p:nvSpPr>
        <p:spPr>
          <a:xfrm>
            <a:off x="666750" y="3181350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一站式 Web3 服务平台</a:t>
            </a:r>
          </a:p>
        </p:txBody>
      </p:sp>
      <p:sp>
        <p:nvSpPr>
          <p:cNvPr id="13" name="text-8">
            <a:extLst>
              <a:ext uri="{FF2B5EF4-FFF2-40B4-BE49-F238E27FC236}">
                <a16:creationId xmlns:a16="http://schemas.microsoft.com/office/drawing/2014/main" id="{6E7CD202-86B7-4957-82F9-3CC3758DE1C8}"/>
              </a:ext>
            </a:extLst>
          </p:cNvPr>
          <p:cNvSpPr>
            <a:spLocks noGrp="1"/>
          </p:cNvSpPr>
          <p:nvPr/>
        </p:nvSpPr>
        <p:spPr>
          <a:xfrm>
            <a:off x="666750" y="3695700"/>
            <a:ext cx="31908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连接社交、钱包、支付与应用。</a:t>
            </a:r>
          </a:p>
        </p:txBody>
      </p:sp>
      <p:sp>
        <p:nvSpPr>
          <p:cNvPr id="14" name="text-9">
            <a:extLst>
              <a:ext uri="{FF2B5EF4-FFF2-40B4-BE49-F238E27FC236}">
                <a16:creationId xmlns:a16="http://schemas.microsoft.com/office/drawing/2014/main" id="{763896CA-B763-41FD-BA82-7E973B9DD4D5}"/>
              </a:ext>
            </a:extLst>
          </p:cNvPr>
          <p:cNvSpPr>
            <a:spLocks noGrp="1"/>
          </p:cNvSpPr>
          <p:nvPr/>
        </p:nvSpPr>
        <p:spPr>
          <a:xfrm>
            <a:off x="4419600" y="3181350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银行收付与支付卡</a:t>
            </a:r>
          </a:p>
        </p:txBody>
      </p:sp>
      <p:sp>
        <p:nvSpPr>
          <p:cNvPr id="15" name="text-10">
            <a:extLst>
              <a:ext uri="{FF2B5EF4-FFF2-40B4-BE49-F238E27FC236}">
                <a16:creationId xmlns:a16="http://schemas.microsoft.com/office/drawing/2014/main" id="{6F0756BE-690B-46C3-9A5A-FC2C2851E7A6}"/>
              </a:ext>
            </a:extLst>
          </p:cNvPr>
          <p:cNvSpPr>
            <a:spLocks noGrp="1"/>
          </p:cNvSpPr>
          <p:nvPr/>
        </p:nvSpPr>
        <p:spPr>
          <a:xfrm>
            <a:off x="4419600" y="3695700"/>
            <a:ext cx="31908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银行收付与支付卡产品，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按相应账户与卡片条款提供。</a:t>
            </a:r>
          </a:p>
        </p:txBody>
      </p:sp>
      <p:sp>
        <p:nvSpPr>
          <p:cNvPr id="16" name="text-11">
            <a:extLst>
              <a:ext uri="{FF2B5EF4-FFF2-40B4-BE49-F238E27FC236}">
                <a16:creationId xmlns:a16="http://schemas.microsoft.com/office/drawing/2014/main" id="{F022061F-3A0B-46E5-AEC9-8A951D69ADAD}"/>
              </a:ext>
            </a:extLst>
          </p:cNvPr>
          <p:cNvSpPr>
            <a:spLocks noGrp="1"/>
          </p:cNvSpPr>
          <p:nvPr/>
        </p:nvSpPr>
        <p:spPr>
          <a:xfrm>
            <a:off x="8172450" y="3181350"/>
            <a:ext cx="3143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国际承兑业务入口</a:t>
            </a:r>
          </a:p>
        </p:txBody>
      </p:sp>
      <p:sp>
        <p:nvSpPr>
          <p:cNvPr id="17" name="text-12">
            <a:extLst>
              <a:ext uri="{FF2B5EF4-FFF2-40B4-BE49-F238E27FC236}">
                <a16:creationId xmlns:a16="http://schemas.microsoft.com/office/drawing/2014/main" id="{79C0540A-53D6-4BD5-8448-38A592DBB336}"/>
              </a:ext>
            </a:extLst>
          </p:cNvPr>
          <p:cNvSpPr>
            <a:spLocks noGrp="1"/>
          </p:cNvSpPr>
          <p:nvPr/>
        </p:nvSpPr>
        <p:spPr>
          <a:xfrm>
            <a:off x="8172450" y="3695700"/>
            <a:ext cx="319087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具体机构、适用条件及方案，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按实际业务确认。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AE96F68-7259-4D29-B305-4BB3FDCBEC53}"/>
              </a:ext>
            </a:extLst>
          </p:cNvPr>
          <p:cNvSpPr>
            <a:spLocks noGrp="1"/>
          </p:cNvSpPr>
          <p:nvPr/>
        </p:nvSpPr>
        <p:spPr>
          <a:xfrm>
            <a:off x="666750" y="4505325"/>
            <a:ext cx="10858500" cy="9525"/>
          </a:xfrm>
          <a:prstGeom prst="rect">
            <a:avLst/>
          </a:prstGeom>
          <a:solidFill>
            <a:srgbClr val="315364"/>
          </a:solidFill>
          <a:ln w="0">
            <a:noFill/>
            <a:prstDash val="solid"/>
          </a:ln>
        </p:spPr>
      </p:sp>
      <p:sp>
        <p:nvSpPr>
          <p:cNvPr id="19" name="text-14">
            <a:extLst>
              <a:ext uri="{FF2B5EF4-FFF2-40B4-BE49-F238E27FC236}">
                <a16:creationId xmlns:a16="http://schemas.microsoft.com/office/drawing/2014/main" id="{6BCEE8ED-EE26-4922-9756-E87106A73AF8}"/>
              </a:ext>
            </a:extLst>
          </p:cNvPr>
          <p:cNvSpPr>
            <a:spLocks noGrp="1"/>
          </p:cNvSpPr>
          <p:nvPr/>
        </p:nvSpPr>
        <p:spPr>
          <a:xfrm>
            <a:off x="666750" y="4848225"/>
            <a:ext cx="31718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UPAL</a:t>
            </a:r>
          </a:p>
        </p:txBody>
      </p:sp>
      <p:sp>
        <p:nvSpPr>
          <p:cNvPr id="20" name="text-15">
            <a:extLst>
              <a:ext uri="{FF2B5EF4-FFF2-40B4-BE49-F238E27FC236}">
                <a16:creationId xmlns:a16="http://schemas.microsoft.com/office/drawing/2014/main" id="{EB369443-2F9F-463A-90FD-D857A936DE55}"/>
              </a:ext>
            </a:extLst>
          </p:cNvPr>
          <p:cNvSpPr>
            <a:spLocks noGrp="1"/>
          </p:cNvSpPr>
          <p:nvPr/>
        </p:nvSpPr>
        <p:spPr>
          <a:xfrm>
            <a:off x="666750" y="5514975"/>
            <a:ext cx="32385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数字资产消费服务</a:t>
            </a:r>
          </a:p>
        </p:txBody>
      </p:sp>
      <p:sp>
        <p:nvSpPr>
          <p:cNvPr id="21" name="text-16">
            <a:extLst>
              <a:ext uri="{FF2B5EF4-FFF2-40B4-BE49-F238E27FC236}">
                <a16:creationId xmlns:a16="http://schemas.microsoft.com/office/drawing/2014/main" id="{FE6D0F68-6940-4DFC-B706-977C4198D2E2}"/>
              </a:ext>
            </a:extLst>
          </p:cNvPr>
          <p:cNvSpPr>
            <a:spLocks noGrp="1"/>
          </p:cNvSpPr>
          <p:nvPr/>
        </p:nvSpPr>
        <p:spPr>
          <a:xfrm>
            <a:off x="4419600" y="4848225"/>
            <a:ext cx="31718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CFX</a:t>
            </a:r>
          </a:p>
        </p:txBody>
      </p:sp>
      <p:sp>
        <p:nvSpPr>
          <p:cNvPr id="22" name="text-17">
            <a:extLst>
              <a:ext uri="{FF2B5EF4-FFF2-40B4-BE49-F238E27FC236}">
                <a16:creationId xmlns:a16="http://schemas.microsoft.com/office/drawing/2014/main" id="{95F14541-B926-4166-BA06-A4F13D307DC1}"/>
              </a:ext>
            </a:extLst>
          </p:cNvPr>
          <p:cNvSpPr>
            <a:spLocks noGrp="1"/>
          </p:cNvSpPr>
          <p:nvPr/>
        </p:nvSpPr>
        <p:spPr>
          <a:xfrm>
            <a:off x="4419600" y="5514975"/>
            <a:ext cx="32385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消费资金服务与支付宝收款</a:t>
            </a:r>
          </a:p>
        </p:txBody>
      </p:sp>
      <p:sp>
        <p:nvSpPr>
          <p:cNvPr id="23" name="text-18">
            <a:extLst>
              <a:ext uri="{FF2B5EF4-FFF2-40B4-BE49-F238E27FC236}">
                <a16:creationId xmlns:a16="http://schemas.microsoft.com/office/drawing/2014/main" id="{9A93B259-03B8-4AF5-BC38-6F5A54893E51}"/>
              </a:ext>
            </a:extLst>
          </p:cNvPr>
          <p:cNvSpPr>
            <a:spLocks noGrp="1"/>
          </p:cNvSpPr>
          <p:nvPr/>
        </p:nvSpPr>
        <p:spPr>
          <a:xfrm>
            <a:off x="8172450" y="4848225"/>
            <a:ext cx="31718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MERITS</a:t>
            </a:r>
          </a:p>
        </p:txBody>
      </p:sp>
      <p:sp>
        <p:nvSpPr>
          <p:cNvPr id="24" name="text-19">
            <a:extLst>
              <a:ext uri="{FF2B5EF4-FFF2-40B4-BE49-F238E27FC236}">
                <a16:creationId xmlns:a16="http://schemas.microsoft.com/office/drawing/2014/main" id="{5680CD79-CE05-42C8-95E0-DACFC7D40E63}"/>
              </a:ext>
            </a:extLst>
          </p:cNvPr>
          <p:cNvSpPr>
            <a:spLocks noGrp="1"/>
          </p:cNvSpPr>
          <p:nvPr/>
        </p:nvSpPr>
        <p:spPr>
          <a:xfrm>
            <a:off x="8172450" y="5514975"/>
            <a:ext cx="32385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信托及公司服务公开资质</a:t>
            </a:r>
          </a:p>
        </p:txBody>
      </p:sp>
      <p:sp>
        <p:nvSpPr>
          <p:cNvPr id="25" name="text-20">
            <a:extLst>
              <a:ext uri="{FF2B5EF4-FFF2-40B4-BE49-F238E27FC236}">
                <a16:creationId xmlns:a16="http://schemas.microsoft.com/office/drawing/2014/main" id="{DD69DA15-F970-4FFD-927E-88818DDFE3B0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品牌、法律主体与具体服务范围分别确认，合作授权以正式协议为准。</a:t>
            </a:r>
          </a:p>
        </p:txBody>
      </p:sp>
    </p:spTree>
    <p:extLst>
      <p:ext uri="{BB962C8B-B14F-4D97-AF65-F5344CB8AC3E}">
        <p14:creationId xmlns:p14="http://schemas.microsoft.com/office/powerpoint/2010/main" val="128083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-0">
            <a:extLst>
              <a:ext uri="{FF2B5EF4-FFF2-40B4-BE49-F238E27FC236}">
                <a16:creationId xmlns:a16="http://schemas.microsoft.com/office/drawing/2014/main" id="{8CD3EC60-0E24-46ED-8C87-B57AF7882391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代理合作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28B62EB-29BF-4FC2-BE71-7300CF413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7FBBE689-8A71-484D-A09B-607F38663329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通过真实业务参与分成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EE68AAE-3B8F-4801-8EFC-2500043AFAA8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B156ECF-3A83-4BF5-9B00-B987730CE5A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21183648-B6A7-47B6-B40A-8077C4354FE8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E3BE6D62-8A42-4293-88FA-53DE30BB2AF5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15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C6916B4C-7DB5-491A-9A9D-CD9FE82525EC}"/>
              </a:ext>
            </a:extLst>
          </p:cNvPr>
          <p:cNvSpPr>
            <a:spLocks noGrp="1"/>
          </p:cNvSpPr>
          <p:nvPr/>
        </p:nvSpPr>
        <p:spPr>
          <a:xfrm>
            <a:off x="666750" y="2085975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BE26B209-E3C3-4F0A-A7D7-11B88A4EF5BD}"/>
              </a:ext>
            </a:extLst>
          </p:cNvPr>
          <p:cNvSpPr>
            <a:spLocks noGrp="1"/>
          </p:cNvSpPr>
          <p:nvPr/>
        </p:nvSpPr>
        <p:spPr>
          <a:xfrm>
            <a:off x="666750" y="2581275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申请成为代理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60B79E68-4EFB-4912-AA91-184AEC8396AC}"/>
              </a:ext>
            </a:extLst>
          </p:cNvPr>
          <p:cNvSpPr>
            <a:spLocks noGrp="1"/>
          </p:cNvSpPr>
          <p:nvPr/>
        </p:nvSpPr>
        <p:spPr>
          <a:xfrm>
            <a:off x="666750" y="3009900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联系平台了解开通要求，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或由有推荐权限的伙伴推荐。</a:t>
            </a:r>
          </a:p>
        </p:txBody>
      </p:sp>
      <p:sp>
        <p:nvSpPr>
          <p:cNvPr id="11" name="箭头: 右 10">
            <a:extLst>
              <a:ext uri="{FF2B5EF4-FFF2-40B4-BE49-F238E27FC236}">
                <a16:creationId xmlns:a16="http://schemas.microsoft.com/office/drawing/2014/main" id="{49FA69C3-B498-42A0-9B4F-A02F3EFE4D37}"/>
              </a:ext>
            </a:extLst>
          </p:cNvPr>
          <p:cNvSpPr>
            <a:spLocks noGrp="1"/>
          </p:cNvSpPr>
          <p:nvPr/>
        </p:nvSpPr>
        <p:spPr>
          <a:xfrm>
            <a:off x="3857625" y="233362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4EC9C674-A8A9-4C3D-82F4-0EE16F591BDE}"/>
              </a:ext>
            </a:extLst>
          </p:cNvPr>
          <p:cNvSpPr>
            <a:spLocks noGrp="1"/>
          </p:cNvSpPr>
          <p:nvPr/>
        </p:nvSpPr>
        <p:spPr>
          <a:xfrm>
            <a:off x="4419600" y="2085975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A8E81878-12E3-4034-8E74-6C345D539201}"/>
              </a:ext>
            </a:extLst>
          </p:cNvPr>
          <p:cNvSpPr>
            <a:spLocks noGrp="1"/>
          </p:cNvSpPr>
          <p:nvPr/>
        </p:nvSpPr>
        <p:spPr>
          <a:xfrm>
            <a:off x="4419600" y="2581275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开通业务资格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0E343202-7E83-4860-925A-6855D27EB467}"/>
              </a:ext>
            </a:extLst>
          </p:cNvPr>
          <p:cNvSpPr>
            <a:spLocks noGrp="1"/>
          </p:cNvSpPr>
          <p:nvPr/>
        </p:nvSpPr>
        <p:spPr>
          <a:xfrm>
            <a:off x="4419600" y="3009900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通过审核，确认等级及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已取得分成资格的具体业务。</a:t>
            </a: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74F15A60-B3E3-4EA5-B8D0-D7849B8CC1AC}"/>
              </a:ext>
            </a:extLst>
          </p:cNvPr>
          <p:cNvSpPr>
            <a:spLocks noGrp="1"/>
          </p:cNvSpPr>
          <p:nvPr/>
        </p:nvSpPr>
        <p:spPr>
          <a:xfrm>
            <a:off x="7610475" y="2333625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0D412B9C-69D2-4DE8-9844-329E44B274DB}"/>
              </a:ext>
            </a:extLst>
          </p:cNvPr>
          <p:cNvSpPr>
            <a:spLocks noGrp="1"/>
          </p:cNvSpPr>
          <p:nvPr/>
        </p:nvSpPr>
        <p:spPr>
          <a:xfrm>
            <a:off x="8172450" y="2085975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6CB0F654-BE50-41EA-8F5A-1ECF9F20D308}"/>
              </a:ext>
            </a:extLst>
          </p:cNvPr>
          <p:cNvSpPr>
            <a:spLocks noGrp="1"/>
          </p:cNvSpPr>
          <p:nvPr/>
        </p:nvSpPr>
        <p:spPr>
          <a:xfrm>
            <a:off x="8172450" y="2581275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介绍客户与服务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87F2BECC-684F-4F1A-B4F2-1FB1A6E6E47C}"/>
              </a:ext>
            </a:extLst>
          </p:cNvPr>
          <p:cNvSpPr>
            <a:spLocks noGrp="1"/>
          </p:cNvSpPr>
          <p:nvPr/>
        </p:nvSpPr>
        <p:spPr>
          <a:xfrm>
            <a:off x="8172450" y="3009900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通过专属链接或邀请码，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连接有实际需求的客户。</a:t>
            </a:r>
          </a:p>
        </p:txBody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4D1A4521-2308-4357-BEDA-90E2CED3F4D1}"/>
              </a:ext>
            </a:extLst>
          </p:cNvPr>
          <p:cNvSpPr>
            <a:spLocks noGrp="1"/>
          </p:cNvSpPr>
          <p:nvPr/>
        </p:nvSpPr>
        <p:spPr>
          <a:xfrm>
            <a:off x="666750" y="4114800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10FC470D-D9B1-4F34-8E87-C1B63914CEB4}"/>
              </a:ext>
            </a:extLst>
          </p:cNvPr>
          <p:cNvSpPr>
            <a:spLocks noGrp="1"/>
          </p:cNvSpPr>
          <p:nvPr/>
        </p:nvSpPr>
        <p:spPr>
          <a:xfrm>
            <a:off x="666750" y="4610100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促成实际业务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252DC3ED-22C2-47D9-91F0-1E1B50A44CC5}"/>
              </a:ext>
            </a:extLst>
          </p:cNvPr>
          <p:cNvSpPr>
            <a:spLocks noGrp="1"/>
          </p:cNvSpPr>
          <p:nvPr/>
        </p:nvSpPr>
        <p:spPr>
          <a:xfrm>
            <a:off x="666750" y="5038725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协助了解办理条件、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准备资料并完成相应业务。</a:t>
            </a:r>
          </a:p>
        </p:txBody>
      </p:sp>
      <p:sp>
        <p:nvSpPr>
          <p:cNvPr id="22" name="箭头: 右 21">
            <a:extLst>
              <a:ext uri="{FF2B5EF4-FFF2-40B4-BE49-F238E27FC236}">
                <a16:creationId xmlns:a16="http://schemas.microsoft.com/office/drawing/2014/main" id="{C533EBAB-36F0-4DBF-A516-F07105EDC771}"/>
              </a:ext>
            </a:extLst>
          </p:cNvPr>
          <p:cNvSpPr>
            <a:spLocks noGrp="1"/>
          </p:cNvSpPr>
          <p:nvPr/>
        </p:nvSpPr>
        <p:spPr>
          <a:xfrm>
            <a:off x="3857625" y="4362450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3" name="text-21">
            <a:extLst>
              <a:ext uri="{FF2B5EF4-FFF2-40B4-BE49-F238E27FC236}">
                <a16:creationId xmlns:a16="http://schemas.microsoft.com/office/drawing/2014/main" id="{41CB6BA7-01F2-4E5B-8860-15EF106C00E7}"/>
              </a:ext>
            </a:extLst>
          </p:cNvPr>
          <p:cNvSpPr>
            <a:spLocks noGrp="1"/>
          </p:cNvSpPr>
          <p:nvPr/>
        </p:nvSpPr>
        <p:spPr>
          <a:xfrm>
            <a:off x="4419600" y="4114800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A06C590C-A918-4E7F-8230-5A9104EE37AB}"/>
              </a:ext>
            </a:extLst>
          </p:cNvPr>
          <p:cNvSpPr>
            <a:spLocks noGrp="1"/>
          </p:cNvSpPr>
          <p:nvPr/>
        </p:nvSpPr>
        <p:spPr>
          <a:xfrm>
            <a:off x="4419600" y="4610100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确认业务分成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2AD3BD5D-9173-437E-AFB9-2A2F193CE77D}"/>
              </a:ext>
            </a:extLst>
          </p:cNvPr>
          <p:cNvSpPr>
            <a:spLocks noGrp="1"/>
          </p:cNvSpPr>
          <p:nvPr/>
        </p:nvSpPr>
        <p:spPr>
          <a:xfrm>
            <a:off x="4419600" y="5038725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业务完成并确认收入后，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按归属、等级和资格计算。</a:t>
            </a:r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16614C9C-C6C1-40B9-ACD0-155264F597EF}"/>
              </a:ext>
            </a:extLst>
          </p:cNvPr>
          <p:cNvSpPr>
            <a:spLocks noGrp="1"/>
          </p:cNvSpPr>
          <p:nvPr/>
        </p:nvSpPr>
        <p:spPr>
          <a:xfrm>
            <a:off x="7610475" y="4362450"/>
            <a:ext cx="352425" cy="123825"/>
          </a:xfrm>
          <a:prstGeom prst="rightArrow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27" name="text-25">
            <a:extLst>
              <a:ext uri="{FF2B5EF4-FFF2-40B4-BE49-F238E27FC236}">
                <a16:creationId xmlns:a16="http://schemas.microsoft.com/office/drawing/2014/main" id="{23A1778A-9728-46FA-A524-EDF9A4DD9FC7}"/>
              </a:ext>
            </a:extLst>
          </p:cNvPr>
          <p:cNvSpPr>
            <a:spLocks noGrp="1"/>
          </p:cNvSpPr>
          <p:nvPr/>
        </p:nvSpPr>
        <p:spPr>
          <a:xfrm>
            <a:off x="8172450" y="4114800"/>
            <a:ext cx="32575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550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28" name="text-26">
            <a:extLst>
              <a:ext uri="{FF2B5EF4-FFF2-40B4-BE49-F238E27FC236}">
                <a16:creationId xmlns:a16="http://schemas.microsoft.com/office/drawing/2014/main" id="{D2FF396F-0613-4009-BDDB-0D43B8F616DB}"/>
              </a:ext>
            </a:extLst>
          </p:cNvPr>
          <p:cNvSpPr>
            <a:spLocks noGrp="1"/>
          </p:cNvSpPr>
          <p:nvPr/>
        </p:nvSpPr>
        <p:spPr>
          <a:xfrm>
            <a:off x="8172450" y="4610100"/>
            <a:ext cx="32575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查看收益与结算</a:t>
            </a:r>
          </a:p>
        </p:txBody>
      </p:sp>
      <p:sp>
        <p:nvSpPr>
          <p:cNvPr id="29" name="text-27">
            <a:extLst>
              <a:ext uri="{FF2B5EF4-FFF2-40B4-BE49-F238E27FC236}">
                <a16:creationId xmlns:a16="http://schemas.microsoft.com/office/drawing/2014/main" id="{C78FFC59-4937-45AA-9FF6-8F0F62C83DFA}"/>
              </a:ext>
            </a:extLst>
          </p:cNvPr>
          <p:cNvSpPr>
            <a:spLocks noGrp="1"/>
          </p:cNvSpPr>
          <p:nvPr/>
        </p:nvSpPr>
        <p:spPr>
          <a:xfrm>
            <a:off x="8172450" y="5038725"/>
            <a:ext cx="32575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查询分成明细、审核进度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与实际结算结果。</a:t>
            </a:r>
          </a:p>
        </p:txBody>
      </p:sp>
      <p:sp>
        <p:nvSpPr>
          <p:cNvPr id="30" name="text-28">
            <a:extLst>
              <a:ext uri="{FF2B5EF4-FFF2-40B4-BE49-F238E27FC236}">
                <a16:creationId xmlns:a16="http://schemas.microsoft.com/office/drawing/2014/main" id="{E5DCAF1C-9C7E-4D0F-8CB3-1CE6FC912A0B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收益基于符合规则的实际业务与已确认收入，不以邀请人数、注册量或客户账户本金计算。</a:t>
            </a:r>
          </a:p>
        </p:txBody>
      </p:sp>
    </p:spTree>
    <p:extLst>
      <p:ext uri="{BB962C8B-B14F-4D97-AF65-F5344CB8AC3E}">
        <p14:creationId xmlns:p14="http://schemas.microsoft.com/office/powerpoint/2010/main" val="1053434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0">
            <a:extLst>
              <a:ext uri="{FF2B5EF4-FFF2-40B4-BE49-F238E27FC236}">
                <a16:creationId xmlns:a16="http://schemas.microsoft.com/office/drawing/2014/main" id="{584F64F0-6F5F-4F2B-85ED-7EB23447C8AC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代理合作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1A14682-6CD2-4D55-A38F-20E9700118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739C7D85-82E0-4464-9844-0488A74A6300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代理等级与业务资格分别开通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F48C468-EBBF-482C-BB3D-5C7CA4C0A2FD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734618-BD8B-46F0-B7A2-CE9C65060FB0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2860ED7A-B000-4F1A-B798-E78BC94FAFA7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4C06D7B2-C0D0-4462-9208-EE4418C05026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16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AF8EE5F-CC7F-4558-BB83-7CDB2BB6A8CB}"/>
              </a:ext>
            </a:extLst>
          </p:cNvPr>
          <p:cNvSpPr>
            <a:spLocks noGrp="1"/>
          </p:cNvSpPr>
          <p:nvPr/>
        </p:nvSpPr>
        <p:spPr>
          <a:xfrm>
            <a:off x="666750" y="2181225"/>
            <a:ext cx="3810000" cy="1447800"/>
          </a:xfrm>
          <a:prstGeom prst="roundRect">
            <a:avLst>
              <a:gd name="adj" fmla="val 7895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CAA72437-00B4-4B53-83BC-3E5480807097}"/>
              </a:ext>
            </a:extLst>
          </p:cNvPr>
          <p:cNvSpPr>
            <a:spLocks noGrp="1"/>
          </p:cNvSpPr>
          <p:nvPr/>
        </p:nvSpPr>
        <p:spPr>
          <a:xfrm>
            <a:off x="666750" y="4048125"/>
            <a:ext cx="3810000" cy="1447800"/>
          </a:xfrm>
          <a:prstGeom prst="roundRect">
            <a:avLst>
              <a:gd name="adj" fmla="val 7895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CBE3729F-652F-41D4-A611-C124E3D9256E}"/>
              </a:ext>
            </a:extLst>
          </p:cNvPr>
          <p:cNvSpPr>
            <a:spLocks noGrp="1"/>
          </p:cNvSpPr>
          <p:nvPr/>
        </p:nvSpPr>
        <p:spPr>
          <a:xfrm>
            <a:off x="914400" y="2343150"/>
            <a:ext cx="333375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0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0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等级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8805E26C-0F84-44AE-AD5A-3A567E139BE4}"/>
              </a:ext>
            </a:extLst>
          </p:cNvPr>
          <p:cNvSpPr>
            <a:spLocks noGrp="1"/>
          </p:cNvSpPr>
          <p:nvPr/>
        </p:nvSpPr>
        <p:spPr>
          <a:xfrm>
            <a:off x="914400" y="3019425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适用哪一档规则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FCFEB8F9-72E9-4EAE-9FEF-8AC7F53A547B}"/>
              </a:ext>
            </a:extLst>
          </p:cNvPr>
          <p:cNvSpPr>
            <a:spLocks noGrp="1"/>
          </p:cNvSpPr>
          <p:nvPr/>
        </p:nvSpPr>
        <p:spPr>
          <a:xfrm>
            <a:off x="914400" y="4210050"/>
            <a:ext cx="3333750" cy="581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0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0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业务资格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4CB35C6D-BCF8-48EF-9E8E-610589A411C4}"/>
              </a:ext>
            </a:extLst>
          </p:cNvPr>
          <p:cNvSpPr>
            <a:spLocks noGrp="1"/>
          </p:cNvSpPr>
          <p:nvPr/>
        </p:nvSpPr>
        <p:spPr>
          <a:xfrm>
            <a:off x="914400" y="4886325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参与哪一项业务分成</a:t>
            </a:r>
          </a:p>
        </p:txBody>
      </p:sp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47092FB4-B43D-47F1-9008-AC2AD4F02C56}"/>
              </a:ext>
            </a:extLst>
          </p:cNvPr>
          <p:cNvGraphicFramePr/>
          <p:nvPr/>
        </p:nvGraphicFramePr>
        <p:xfrm>
          <a:off x="4933950" y="2085975"/>
          <a:ext cx="6591300" cy="3695700"/>
        </p:xfrm>
        <a:graphic>
          <a:graphicData uri="http://schemas.openxmlformats.org/drawingml/2006/table">
            <a:tbl>
              <a:tblPr/>
              <a:tblGrid>
                <a:gridCol w="142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68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类别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8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对应含义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450">
                <a:tc>
                  <a:txBody>
                    <a:bodyPr/>
                    <a:lstStyle/>
                    <a:p>
                      <a:pPr algn="l"/>
                      <a:r>
                        <a:rPr sz="165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L0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尚未开通代理，可使用服务和邀请朋友，</a:t>
                      </a:r>
                    </a:p>
                    <a:p>
                      <a:pPr algn="l"/>
                      <a:r>
                        <a:rPr sz="165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本人不领取代理分成。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0450">
                <a:tc>
                  <a:txBody>
                    <a:bodyPr/>
                    <a:lstStyle/>
                    <a:p>
                      <a:pPr algn="l"/>
                      <a:r>
                        <a:rPr sz="165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L1–L5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由平台按规则审核授予或调整。</a:t>
                      </a:r>
                    </a:p>
                    <a:p>
                      <a:pPr algn="l"/>
                      <a:r>
                        <a:rPr sz="165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邀请人数不直接决定等级。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0450">
                <a:tc>
                  <a:txBody>
                    <a:bodyPr/>
                    <a:lstStyle/>
                    <a:p>
                      <a:pPr algn="l"/>
                      <a:r>
                        <a:rPr sz="165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单项业务</a:t>
                      </a:r>
                    </a:p>
                    <a:p>
                      <a:pPr algn="l"/>
                      <a:r>
                        <a:rPr sz="165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资格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每一项业务分别确认。开通 UPAL</a:t>
                      </a:r>
                    </a:p>
                    <a:p>
                      <a:pPr algn="l"/>
                      <a:r>
                        <a:rPr sz="165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不代表自动取得 CFX 或其他业务资格。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-12">
            <a:extLst>
              <a:ext uri="{FF2B5EF4-FFF2-40B4-BE49-F238E27FC236}">
                <a16:creationId xmlns:a16="http://schemas.microsoft.com/office/drawing/2014/main" id="{6EC27E4A-5C8E-4EDE-8B98-ACD6E3E69A9E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最终分成还需满足具体业务归属、收入确认与有效规则。</a:t>
            </a:r>
          </a:p>
        </p:txBody>
      </p:sp>
    </p:spTree>
    <p:extLst>
      <p:ext uri="{BB962C8B-B14F-4D97-AF65-F5344CB8AC3E}">
        <p14:creationId xmlns:p14="http://schemas.microsoft.com/office/powerpoint/2010/main" val="2037315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-0">
            <a:extLst>
              <a:ext uri="{FF2B5EF4-FFF2-40B4-BE49-F238E27FC236}">
                <a16:creationId xmlns:a16="http://schemas.microsoft.com/office/drawing/2014/main" id="{4934C0F9-6B74-4327-BF68-FF60092C827B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分成示例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E01692A-6A8C-45B4-93DE-60161968A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36562DAB-101C-4C53-8FA6-A185900783C5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级差分成：同一额度不重复分配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6478D49-C451-4BE4-801C-EBB959F2F8FD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E093331-81B9-46E8-A17E-E5F89EC53210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631FC596-4652-49ED-925B-217C437D46B1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1F20C36C-2275-4290-BE30-9622B546661F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17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DFA7223F-3EA4-4065-A700-17121CF18892}"/>
              </a:ext>
            </a:extLst>
          </p:cNvPr>
          <p:cNvSpPr>
            <a:spLocks noGrp="1"/>
          </p:cNvSpPr>
          <p:nvPr/>
        </p:nvSpPr>
        <p:spPr>
          <a:xfrm>
            <a:off x="666750" y="2105025"/>
            <a:ext cx="4000500" cy="3657600"/>
          </a:xfrm>
          <a:prstGeom prst="roundRect">
            <a:avLst>
              <a:gd name="adj" fmla="val 3646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FDBBB013-97C2-4DF1-8EFF-696051A54083}"/>
              </a:ext>
            </a:extLst>
          </p:cNvPr>
          <p:cNvSpPr>
            <a:spLocks noGrp="1"/>
          </p:cNvSpPr>
          <p:nvPr/>
        </p:nvSpPr>
        <p:spPr>
          <a:xfrm>
            <a:off x="933450" y="2324100"/>
            <a:ext cx="3209925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787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787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787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24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FF5F21EF-ACB0-40C2-84E5-2576D4DAD297}"/>
              </a:ext>
            </a:extLst>
          </p:cNvPr>
          <p:cNvSpPr>
            <a:spLocks noGrp="1"/>
          </p:cNvSpPr>
          <p:nvPr/>
        </p:nvSpPr>
        <p:spPr>
          <a:xfrm>
            <a:off x="2476500" y="3105150"/>
            <a:ext cx="8382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400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400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元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00C50F0A-39CB-47BF-95FC-BB80E7159DA5}"/>
              </a:ext>
            </a:extLst>
          </p:cNvPr>
          <p:cNvSpPr>
            <a:spLocks noGrp="1"/>
          </p:cNvSpPr>
          <p:nvPr/>
        </p:nvSpPr>
        <p:spPr>
          <a:xfrm>
            <a:off x="933450" y="3867150"/>
            <a:ext cx="3600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本笔业务示例可分配额度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A4634914-3B49-4C50-BD75-95F07F5E7EF2}"/>
              </a:ext>
            </a:extLst>
          </p:cNvPr>
          <p:cNvSpPr>
            <a:spLocks noGrp="1"/>
          </p:cNvSpPr>
          <p:nvPr/>
        </p:nvSpPr>
        <p:spPr>
          <a:xfrm>
            <a:off x="933450" y="4619625"/>
            <a:ext cx="3381375" cy="1038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邀请关系：你、小李、小王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业务归属：小王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假设三人均有该业务分成资格</a:t>
            </a: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C92665B9-1955-48BF-A643-145BABCE872A}"/>
              </a:ext>
            </a:extLst>
          </p:cNvPr>
          <p:cNvGraphicFramePr/>
          <p:nvPr/>
        </p:nvGraphicFramePr>
        <p:xfrm>
          <a:off x="5133975" y="2114550"/>
          <a:ext cx="6391275" cy="3657602"/>
        </p:xfrm>
        <a:graphic>
          <a:graphicData uri="http://schemas.openxmlformats.org/drawingml/2006/table">
            <a:tbl>
              <a:tblPr/>
              <a:tblGrid>
                <a:gridCol w="171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0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计算层级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累计可分额度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本层新增分成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小王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小李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16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你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24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8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813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合计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不重复累加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24 元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" name="text-11">
            <a:extLst>
              <a:ext uri="{FF2B5EF4-FFF2-40B4-BE49-F238E27FC236}">
                <a16:creationId xmlns:a16="http://schemas.microsoft.com/office/drawing/2014/main" id="{95AEB203-2C66-41C2-9288-5AC85AED12E2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仅用于解释级差算法，不代表正式费率或收益承诺。上级获得扣除已覆盖额度后的差额。</a:t>
            </a:r>
          </a:p>
        </p:txBody>
      </p:sp>
    </p:spTree>
    <p:extLst>
      <p:ext uri="{BB962C8B-B14F-4D97-AF65-F5344CB8AC3E}">
        <p14:creationId xmlns:p14="http://schemas.microsoft.com/office/powerpoint/2010/main" val="2102912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0">
            <a:extLst>
              <a:ext uri="{FF2B5EF4-FFF2-40B4-BE49-F238E27FC236}">
                <a16:creationId xmlns:a16="http://schemas.microsoft.com/office/drawing/2014/main" id="{15F7E39D-946A-4642-8AEE-C08201835EC0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分成示例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FEF61A6-4466-4EC9-9A17-B1889B4BB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E79079F8-041E-401F-80C8-C88947AB1EC7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业务归属决定计算起点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08E9221-7B6A-45D7-88E2-18F4DF40F119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7DCA55-77F4-4FAC-9CCE-0F2849A96F8F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E8460E3B-FE1C-4670-BDCC-DBFD03B9D241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C0B6C4D8-6629-4E84-9A24-2FD2D66A648D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18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54ED1532-201A-4ADE-9C32-7CD2DADC41F4}"/>
              </a:ext>
            </a:extLst>
          </p:cNvPr>
          <p:cNvGraphicFramePr/>
          <p:nvPr/>
        </p:nvGraphicFramePr>
        <p:xfrm>
          <a:off x="666750" y="2152650"/>
          <a:ext cx="7162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矩形: 圆角 8">
            <a:extLst>
              <a:ext uri="{FF2B5EF4-FFF2-40B4-BE49-F238E27FC236}">
                <a16:creationId xmlns:a16="http://schemas.microsoft.com/office/drawing/2014/main" id="{ED367736-180B-45F3-A539-D12DA61C202A}"/>
              </a:ext>
            </a:extLst>
          </p:cNvPr>
          <p:cNvSpPr>
            <a:spLocks noGrp="1"/>
          </p:cNvSpPr>
          <p:nvPr/>
        </p:nvSpPr>
        <p:spPr>
          <a:xfrm>
            <a:off x="8153400" y="2133600"/>
            <a:ext cx="3371850" cy="3667125"/>
          </a:xfrm>
          <a:prstGeom prst="roundRect">
            <a:avLst>
              <a:gd name="adj" fmla="val 3390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10" name="text-7">
            <a:extLst>
              <a:ext uri="{FF2B5EF4-FFF2-40B4-BE49-F238E27FC236}">
                <a16:creationId xmlns:a16="http://schemas.microsoft.com/office/drawing/2014/main" id="{72298A26-334A-4D61-9081-A683FF9D31E2}"/>
              </a:ext>
            </a:extLst>
          </p:cNvPr>
          <p:cNvSpPr>
            <a:spLocks noGrp="1"/>
          </p:cNvSpPr>
          <p:nvPr/>
        </p:nvSpPr>
        <p:spPr>
          <a:xfrm>
            <a:off x="8410575" y="2352675"/>
            <a:ext cx="2857500" cy="866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465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65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24 元</a:t>
            </a:r>
          </a:p>
        </p:txBody>
      </p:sp>
      <p:sp>
        <p:nvSpPr>
          <p:cNvPr id="11" name="text-8">
            <a:extLst>
              <a:ext uri="{FF2B5EF4-FFF2-40B4-BE49-F238E27FC236}">
                <a16:creationId xmlns:a16="http://schemas.microsoft.com/office/drawing/2014/main" id="{2C1A3C81-2A64-426C-ABE9-6AE2ACC148F9}"/>
              </a:ext>
            </a:extLst>
          </p:cNvPr>
          <p:cNvSpPr>
            <a:spLocks noGrp="1"/>
          </p:cNvSpPr>
          <p:nvPr/>
        </p:nvSpPr>
        <p:spPr>
          <a:xfrm>
            <a:off x="8410575" y="3305175"/>
            <a:ext cx="2857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两种情形的总分成额度相同</a:t>
            </a:r>
          </a:p>
        </p:txBody>
      </p:sp>
      <p:sp>
        <p:nvSpPr>
          <p:cNvPr id="12" name="text-9">
            <a:extLst>
              <a:ext uri="{FF2B5EF4-FFF2-40B4-BE49-F238E27FC236}">
                <a16:creationId xmlns:a16="http://schemas.microsoft.com/office/drawing/2014/main" id="{3B7905BF-43BD-42C5-923C-2108F8684597}"/>
              </a:ext>
            </a:extLst>
          </p:cNvPr>
          <p:cNvSpPr>
            <a:spLocks noGrp="1"/>
          </p:cNvSpPr>
          <p:nvPr/>
        </p:nvSpPr>
        <p:spPr>
          <a:xfrm>
            <a:off x="8410575" y="4305300"/>
            <a:ext cx="2876550" cy="1457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业务归属小李时：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小李取得 16 元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你取得 8 元</a:t>
            </a:r>
          </a:p>
          <a:p>
            <a:pPr algn="l">
              <a:lnSpc>
                <a:spcPct val="120000"/>
              </a:lnSpc>
              <a:buNone/>
              <a:def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72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小王不参与该笔分成</a:t>
            </a:r>
          </a:p>
        </p:txBody>
      </p:sp>
      <p:sp>
        <p:nvSpPr>
          <p:cNvPr id="13" name="text-10">
            <a:extLst>
              <a:ext uri="{FF2B5EF4-FFF2-40B4-BE49-F238E27FC236}">
                <a16:creationId xmlns:a16="http://schemas.microsoft.com/office/drawing/2014/main" id="{99D40BE5-3E8A-4100-B60B-3549EA9F7723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两组数值均为示例。实际归属规则、资格时点与正式参数，以有效业务规则为准。</a:t>
            </a:r>
          </a:p>
        </p:txBody>
      </p:sp>
    </p:spTree>
    <p:extLst>
      <p:ext uri="{BB962C8B-B14F-4D97-AF65-F5344CB8AC3E}">
        <p14:creationId xmlns:p14="http://schemas.microsoft.com/office/powerpoint/2010/main" val="12592518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0">
            <a:extLst>
              <a:ext uri="{FF2B5EF4-FFF2-40B4-BE49-F238E27FC236}">
                <a16:creationId xmlns:a16="http://schemas.microsoft.com/office/drawing/2014/main" id="{7378FAED-B1AE-4A77-98ED-65DCC2EC5936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代理合作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0FCA745-189A-4248-A31E-5482841B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E3A5363E-1EB3-4FC8-9C6B-2E09FBBE1131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每周汇总审核，逐笔核对结果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C3C9145-9F3D-4950-A992-E64B1ABD4151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1FFA36D-E95D-4F3C-973D-41C5259A43B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B4DA5C24-CD23-4515-8753-F46088FD505B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219FF56A-647D-467F-97D4-82C1BBEFF983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19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F74C8357-AF02-47C0-8A8E-AD02DB9828F6}"/>
              </a:ext>
            </a:extLst>
          </p:cNvPr>
          <p:cNvSpPr>
            <a:spLocks noGrp="1"/>
          </p:cNvSpPr>
          <p:nvPr/>
        </p:nvSpPr>
        <p:spPr>
          <a:xfrm>
            <a:off x="666750" y="2057400"/>
            <a:ext cx="7686675" cy="561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62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62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明细可查，结算有记录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C696D7B7-96BF-4DBA-A874-9C2034AD202F}"/>
              </a:ext>
            </a:extLst>
          </p:cNvPr>
          <p:cNvGraphicFramePr/>
          <p:nvPr/>
        </p:nvGraphicFramePr>
        <p:xfrm>
          <a:off x="666750" y="2838450"/>
          <a:ext cx="7677150" cy="2686050"/>
        </p:xfrm>
        <a:graphic>
          <a:graphicData uri="http://schemas.openxmlformats.org/drawingml/2006/table">
            <a:tbl>
              <a:tblPr/>
              <a:tblGrid>
                <a:gridCol w="195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l"/>
                      <a:r>
                        <a:rPr sz="15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收益状态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含义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75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查看重点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待确认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业务与分成仍在核对。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暂不能视为已确认收入。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待结算 / 付款中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进入审核或付款流程。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所属周期与付款进度。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已结算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该笔收益完成结算。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结算金额与实际收款。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-7">
            <a:extLst>
              <a:ext uri="{FF2B5EF4-FFF2-40B4-BE49-F238E27FC236}">
                <a16:creationId xmlns:a16="http://schemas.microsoft.com/office/drawing/2014/main" id="{A3955810-E729-4E4B-802D-5C815E4BA404}"/>
              </a:ext>
            </a:extLst>
          </p:cNvPr>
          <p:cNvSpPr>
            <a:spLocks noGrp="1"/>
          </p:cNvSpPr>
          <p:nvPr/>
        </p:nvSpPr>
        <p:spPr>
          <a:xfrm>
            <a:off x="8810625" y="6076950"/>
            <a:ext cx="2714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ctr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产品原型示意，金额为演示</a:t>
            </a:r>
          </a:p>
        </p:txBody>
      </p:sp>
      <p:sp>
        <p:nvSpPr>
          <p:cNvPr id="12" name="text-8">
            <a:extLst>
              <a:ext uri="{FF2B5EF4-FFF2-40B4-BE49-F238E27FC236}">
                <a16:creationId xmlns:a16="http://schemas.microsoft.com/office/drawing/2014/main" id="{94FA19BC-F0D1-422D-B072-640A4F1A1A6F}"/>
              </a:ext>
            </a:extLst>
          </p:cNvPr>
          <p:cNvSpPr>
            <a:spLocks noGrp="1"/>
          </p:cNvSpPr>
          <p:nvPr/>
        </p:nvSpPr>
        <p:spPr>
          <a:xfrm>
            <a:off x="666750" y="5762625"/>
            <a:ext cx="76390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业务收入撤销或调整时，分成可按规则调整。</a:t>
            </a:r>
          </a:p>
          <a:p>
            <a:pPr algn="l">
              <a:lnSpc>
                <a:spcPct val="120000"/>
              </a:lnSpc>
              <a:buNone/>
              <a:def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具体结算日、渠道和付款条件以正式安排为准。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2A07FAA-4EBF-40B2-9FAD-E25A312757E0}"/>
              </a:ext>
            </a:extLst>
          </p:cNvPr>
          <p:cNvGrpSpPr/>
          <p:nvPr/>
        </p:nvGrpSpPr>
        <p:grpSpPr>
          <a:xfrm>
            <a:off x="9050112" y="1393499"/>
            <a:ext cx="2235651" cy="4553276"/>
            <a:chOff x="7996492" y="476250"/>
            <a:chExt cx="2750659" cy="560217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73E3C19-8585-485C-9D27-BA87BCC94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01745" y="519649"/>
              <a:ext cx="2540613" cy="549190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8196F98-73AE-4079-B0AA-C93134F77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6492" y="476250"/>
              <a:ext cx="2750659" cy="5602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687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-0">
            <a:extLst>
              <a:ext uri="{FF2B5EF4-FFF2-40B4-BE49-F238E27FC236}">
                <a16:creationId xmlns:a16="http://schemas.microsoft.com/office/drawing/2014/main" id="{0751B7ED-E574-4F59-B2E3-E494DC022258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合作价值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61A2F59-56BE-4EA0-8D5F-41BC56463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D990477C-DF8B-4731-B161-E3A369B30A96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三类参与者，各有清晰角色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F0E6CD4-0840-4BC5-ABC2-82367ED131AC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B426E41-1578-443E-9C19-0D31DA6E0ABF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2962D6CC-CBD4-4AF0-9FDC-39CBB7E146B8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94FAD562-6DB8-405A-8B16-1715C8E55A83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20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992E5E46-A96D-4D9A-A07F-1B550B774D68}"/>
              </a:ext>
            </a:extLst>
          </p:cNvPr>
          <p:cNvSpPr>
            <a:spLocks noGrp="1"/>
          </p:cNvSpPr>
          <p:nvPr/>
        </p:nvSpPr>
        <p:spPr>
          <a:xfrm>
            <a:off x="666750" y="2105025"/>
            <a:ext cx="3276600" cy="3886200"/>
          </a:xfrm>
          <a:prstGeom prst="roundRect">
            <a:avLst>
              <a:gd name="adj" fmla="val 2907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6CC8D212-E7B8-4763-A5D4-D38DA1BE6F55}"/>
              </a:ext>
            </a:extLst>
          </p:cNvPr>
          <p:cNvSpPr>
            <a:spLocks noGrp="1"/>
          </p:cNvSpPr>
          <p:nvPr/>
        </p:nvSpPr>
        <p:spPr>
          <a:xfrm>
            <a:off x="857250" y="2324100"/>
            <a:ext cx="28956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普通用户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12847832-FAEF-4E8F-A9C7-0C24D7A218CB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2895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按需使用服务</a:t>
            </a:r>
          </a:p>
        </p:txBody>
      </p:sp>
      <p:sp>
        <p:nvSpPr>
          <p:cNvPr id="11" name="text-9">
            <a:extLst>
              <a:ext uri="{FF2B5EF4-FFF2-40B4-BE49-F238E27FC236}">
                <a16:creationId xmlns:a16="http://schemas.microsoft.com/office/drawing/2014/main" id="{E8F7CE19-5F21-4FBA-BB85-034515071921}"/>
              </a:ext>
            </a:extLst>
          </p:cNvPr>
          <p:cNvSpPr>
            <a:spLocks noGrp="1"/>
          </p:cNvSpPr>
          <p:nvPr/>
        </p:nvSpPr>
        <p:spPr>
          <a:xfrm>
            <a:off x="857250" y="3686175"/>
            <a:ext cx="28956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选择符合条件的消费、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收付款、承兑咨询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或 U 卡业务。</a:t>
            </a:r>
          </a:p>
          <a:p>
            <a:endParaRPr sz="1650" b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完成相应核验，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查看自己的业务记录。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9B553126-E5A1-4A99-BE8A-3FB4DD9B6F93}"/>
              </a:ext>
            </a:extLst>
          </p:cNvPr>
          <p:cNvSpPr>
            <a:spLocks noGrp="1"/>
          </p:cNvSpPr>
          <p:nvPr/>
        </p:nvSpPr>
        <p:spPr>
          <a:xfrm>
            <a:off x="857250" y="5572125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无需先成为代理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56640681-1318-443B-83A3-424DC6986723}"/>
              </a:ext>
            </a:extLst>
          </p:cNvPr>
          <p:cNvSpPr>
            <a:spLocks noGrp="1"/>
          </p:cNvSpPr>
          <p:nvPr/>
        </p:nvSpPr>
        <p:spPr>
          <a:xfrm>
            <a:off x="4419600" y="2105025"/>
            <a:ext cx="3276600" cy="3886200"/>
          </a:xfrm>
          <a:prstGeom prst="roundRect">
            <a:avLst>
              <a:gd name="adj" fmla="val 2907"/>
            </a:avLst>
          </a:prstGeom>
          <a:solidFill>
            <a:srgbClr val="F1F6FA"/>
          </a:solidFill>
          <a:ln w="0">
            <a:noFill/>
            <a:prstDash val="solid"/>
          </a:ln>
        </p:spPr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C333CF65-945A-408E-AD1B-FC2A5BC79997}"/>
              </a:ext>
            </a:extLst>
          </p:cNvPr>
          <p:cNvSpPr>
            <a:spLocks noGrp="1"/>
          </p:cNvSpPr>
          <p:nvPr/>
        </p:nvSpPr>
        <p:spPr>
          <a:xfrm>
            <a:off x="4610100" y="2324100"/>
            <a:ext cx="28956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代理与渠道伙伴</a:t>
            </a:r>
          </a:p>
        </p:txBody>
      </p:sp>
      <p:sp>
        <p:nvSpPr>
          <p:cNvPr id="15" name="text-13">
            <a:extLst>
              <a:ext uri="{FF2B5EF4-FFF2-40B4-BE49-F238E27FC236}">
                <a16:creationId xmlns:a16="http://schemas.microsoft.com/office/drawing/2014/main" id="{8A1CEE46-DC19-42E5-83A0-968BF954FBC9}"/>
              </a:ext>
            </a:extLst>
          </p:cNvPr>
          <p:cNvSpPr>
            <a:spLocks noGrp="1"/>
          </p:cNvSpPr>
          <p:nvPr/>
        </p:nvSpPr>
        <p:spPr>
          <a:xfrm>
            <a:off x="4610100" y="3000375"/>
            <a:ext cx="2895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客户拓展与服务协同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32C74B57-968B-4D36-9B6A-E412B91913B4}"/>
              </a:ext>
            </a:extLst>
          </p:cNvPr>
          <p:cNvSpPr>
            <a:spLocks noGrp="1"/>
          </p:cNvSpPr>
          <p:nvPr/>
        </p:nvSpPr>
        <p:spPr>
          <a:xfrm>
            <a:off x="4610100" y="3686175"/>
            <a:ext cx="28956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介绍有实际需求的客户，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协助了解办理条件。</a:t>
            </a:r>
          </a:p>
          <a:p>
            <a:endParaRPr sz="1650" b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按资格与有效业务规则，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参与实际业务分成。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26CE01F0-DC2E-4493-9517-84E2FAEAB29E}"/>
              </a:ext>
            </a:extLst>
          </p:cNvPr>
          <p:cNvSpPr>
            <a:spLocks noGrp="1"/>
          </p:cNvSpPr>
          <p:nvPr/>
        </p:nvSpPr>
        <p:spPr>
          <a:xfrm>
            <a:off x="4610100" y="5572125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资格与分成规则分别确认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5CA4B7C-584C-4DC9-88A2-3F6684FF12CE}"/>
              </a:ext>
            </a:extLst>
          </p:cNvPr>
          <p:cNvSpPr>
            <a:spLocks noGrp="1"/>
          </p:cNvSpPr>
          <p:nvPr/>
        </p:nvSpPr>
        <p:spPr>
          <a:xfrm>
            <a:off x="8172450" y="2105025"/>
            <a:ext cx="3276600" cy="3886200"/>
          </a:xfrm>
          <a:prstGeom prst="roundRect">
            <a:avLst>
              <a:gd name="adj" fmla="val 2907"/>
            </a:avLst>
          </a:prstGeom>
          <a:solidFill>
            <a:srgbClr val="FAF8F4"/>
          </a:solidFill>
          <a:ln w="0">
            <a:noFill/>
            <a:prstDash val="solid"/>
          </a:ln>
        </p:spPr>
      </p:sp>
      <p:sp>
        <p:nvSpPr>
          <p:cNvPr id="19" name="text-17">
            <a:extLst>
              <a:ext uri="{FF2B5EF4-FFF2-40B4-BE49-F238E27FC236}">
                <a16:creationId xmlns:a16="http://schemas.microsoft.com/office/drawing/2014/main" id="{9F798268-F2B6-4736-8592-C69F39BF4665}"/>
              </a:ext>
            </a:extLst>
          </p:cNvPr>
          <p:cNvSpPr>
            <a:spLocks noGrp="1"/>
          </p:cNvSpPr>
          <p:nvPr/>
        </p:nvSpPr>
        <p:spPr>
          <a:xfrm>
            <a:off x="8362950" y="2324100"/>
            <a:ext cx="28956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服务机构与合作方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B051B59E-933F-4CD0-A6CE-6F38408B0F56}"/>
              </a:ext>
            </a:extLst>
          </p:cNvPr>
          <p:cNvSpPr>
            <a:spLocks noGrp="1"/>
          </p:cNvSpPr>
          <p:nvPr/>
        </p:nvSpPr>
        <p:spPr>
          <a:xfrm>
            <a:off x="8362950" y="3000375"/>
            <a:ext cx="2895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承接具体业务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B4549F68-37E1-489B-A762-C1FDC65E44E0}"/>
              </a:ext>
            </a:extLst>
          </p:cNvPr>
          <p:cNvSpPr>
            <a:spLocks noGrp="1"/>
          </p:cNvSpPr>
          <p:nvPr/>
        </p:nvSpPr>
        <p:spPr>
          <a:xfrm>
            <a:off x="8362950" y="3686175"/>
            <a:ext cx="28956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根据正式业务范围提供服务，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明确费用与办理条件。</a:t>
            </a:r>
          </a:p>
          <a:p>
            <a:endParaRPr sz="1650" b="0">
              <a:solidFill>
                <a:srgbClr val="597181"/>
              </a:solidFill>
              <a:latin typeface="Noto Sans CJK SC"/>
              <a:ea typeface="Noto Sans CJK SC"/>
              <a:cs typeface="Noto Sans CJK SC"/>
            </a:endParaRP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确认服务主体、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业务流程与责任边界。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2762E769-D70C-41C0-8B06-7C4DD6E86F22}"/>
              </a:ext>
            </a:extLst>
          </p:cNvPr>
          <p:cNvSpPr>
            <a:spLocks noGrp="1"/>
          </p:cNvSpPr>
          <p:nvPr/>
        </p:nvSpPr>
        <p:spPr>
          <a:xfrm>
            <a:off x="8362950" y="5572125"/>
            <a:ext cx="2952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以各自适用规则提供服务</a:t>
            </a:r>
          </a:p>
        </p:txBody>
      </p:sp>
    </p:spTree>
    <p:extLst>
      <p:ext uri="{BB962C8B-B14F-4D97-AF65-F5344CB8AC3E}">
        <p14:creationId xmlns:p14="http://schemas.microsoft.com/office/powerpoint/2010/main" val="1553508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-0">
            <a:extLst>
              <a:ext uri="{FF2B5EF4-FFF2-40B4-BE49-F238E27FC236}">
                <a16:creationId xmlns:a16="http://schemas.microsoft.com/office/drawing/2014/main" id="{C5265057-EC35-4A06-90EC-06D16A49CEA0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业务规则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F000D5-CC99-437B-8652-4E3BA952F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2319EB27-0F33-4340-A420-118402EAE1D6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业务开展中的五项重要说明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0F73A31-AA48-4078-892E-A28E28F0E7A9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F73BCF3-B322-43BF-8607-C234448842FE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7000CF84-99D9-4190-AF87-2E18AE0DECDD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FE35E01C-D0AF-47A6-8752-7391DD3E9790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21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B8DE1904-C39C-4E46-B68D-C52B63FB628B}"/>
              </a:ext>
            </a:extLst>
          </p:cNvPr>
          <p:cNvSpPr>
            <a:spLocks noGrp="1"/>
          </p:cNvSpPr>
          <p:nvPr/>
        </p:nvSpPr>
        <p:spPr>
          <a:xfrm>
            <a:off x="666750" y="2105025"/>
            <a:ext cx="57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9" name="text-7">
            <a:extLst>
              <a:ext uri="{FF2B5EF4-FFF2-40B4-BE49-F238E27FC236}">
                <a16:creationId xmlns:a16="http://schemas.microsoft.com/office/drawing/2014/main" id="{9CB2A05D-0C5D-45A0-BC8B-DC559B91DDBA}"/>
              </a:ext>
            </a:extLst>
          </p:cNvPr>
          <p:cNvSpPr>
            <a:spLocks noGrp="1"/>
          </p:cNvSpPr>
          <p:nvPr/>
        </p:nvSpPr>
        <p:spPr>
          <a:xfrm>
            <a:off x="1438275" y="2105025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服务范围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94FF28FC-D828-4B91-BE80-578D60E0CA75}"/>
              </a:ext>
            </a:extLst>
          </p:cNvPr>
          <p:cNvSpPr>
            <a:spLocks noGrp="1"/>
          </p:cNvSpPr>
          <p:nvPr/>
        </p:nvSpPr>
        <p:spPr>
          <a:xfrm>
            <a:off x="3686175" y="2105025"/>
            <a:ext cx="78200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开放地区、币种、渠道、限额与处理时效，以正式服务说明为准。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4DDA7B7-9224-4E47-BDB2-E76353A4E8C4}"/>
              </a:ext>
            </a:extLst>
          </p:cNvPr>
          <p:cNvSpPr>
            <a:spLocks noGrp="1"/>
          </p:cNvSpPr>
          <p:nvPr/>
        </p:nvSpPr>
        <p:spPr>
          <a:xfrm>
            <a:off x="1438275" y="2781300"/>
            <a:ext cx="10086975" cy="9525"/>
          </a:xfrm>
          <a:prstGeom prst="rect">
            <a:avLst/>
          </a:prstGeom>
          <a:solidFill>
            <a:srgbClr val="A7CAFC"/>
          </a:solidFill>
          <a:ln w="0">
            <a:noFill/>
            <a:prstDash val="solid"/>
          </a:ln>
        </p:spPr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DF2D6475-9441-4867-AE1F-1DAE0491010B}"/>
              </a:ext>
            </a:extLst>
          </p:cNvPr>
          <p:cNvSpPr>
            <a:spLocks noGrp="1"/>
          </p:cNvSpPr>
          <p:nvPr/>
        </p:nvSpPr>
        <p:spPr>
          <a:xfrm>
            <a:off x="666750" y="2895600"/>
            <a:ext cx="57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D3F78539-4736-4AD2-8BEA-2E561A47C3B0}"/>
              </a:ext>
            </a:extLst>
          </p:cNvPr>
          <p:cNvSpPr>
            <a:spLocks noGrp="1"/>
          </p:cNvSpPr>
          <p:nvPr/>
        </p:nvSpPr>
        <p:spPr>
          <a:xfrm>
            <a:off x="1438275" y="2895600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账户与资金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CC15B0EE-EF15-49BA-B1C5-49AF12D93714}"/>
              </a:ext>
            </a:extLst>
          </p:cNvPr>
          <p:cNvSpPr>
            <a:spLocks noGrp="1"/>
          </p:cNvSpPr>
          <p:nvPr/>
        </p:nvSpPr>
        <p:spPr>
          <a:xfrm>
            <a:off x="3686175" y="2895600"/>
            <a:ext cx="78200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共用登录身份不代表共用资金账户，各项业务的余额、审核与用途分别确认。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C7929F-BCBE-487F-8570-F1CC867AC8FA}"/>
              </a:ext>
            </a:extLst>
          </p:cNvPr>
          <p:cNvSpPr>
            <a:spLocks noGrp="1"/>
          </p:cNvSpPr>
          <p:nvPr/>
        </p:nvSpPr>
        <p:spPr>
          <a:xfrm>
            <a:off x="1438275" y="3571875"/>
            <a:ext cx="10086975" cy="9525"/>
          </a:xfrm>
          <a:prstGeom prst="rect">
            <a:avLst/>
          </a:prstGeom>
          <a:solidFill>
            <a:srgbClr val="A7CAFC"/>
          </a:solidFill>
          <a:ln w="0">
            <a:noFill/>
            <a:prstDash val="solid"/>
          </a:ln>
        </p:spPr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82B78661-1DBD-4C6D-B899-7EA9FFD99CB7}"/>
              </a:ext>
            </a:extLst>
          </p:cNvPr>
          <p:cNvSpPr>
            <a:spLocks noGrp="1"/>
          </p:cNvSpPr>
          <p:nvPr/>
        </p:nvSpPr>
        <p:spPr>
          <a:xfrm>
            <a:off x="666750" y="3686175"/>
            <a:ext cx="57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17" name="text-15">
            <a:extLst>
              <a:ext uri="{FF2B5EF4-FFF2-40B4-BE49-F238E27FC236}">
                <a16:creationId xmlns:a16="http://schemas.microsoft.com/office/drawing/2014/main" id="{AB02CB42-18D3-4981-99E0-95E5ECE64EC6}"/>
              </a:ext>
            </a:extLst>
          </p:cNvPr>
          <p:cNvSpPr>
            <a:spLocks noGrp="1"/>
          </p:cNvSpPr>
          <p:nvPr/>
        </p:nvSpPr>
        <p:spPr>
          <a:xfrm>
            <a:off x="1438275" y="3686175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交易与到账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F6D77372-25E8-4B80-B60B-26A5318415F3}"/>
              </a:ext>
            </a:extLst>
          </p:cNvPr>
          <p:cNvSpPr>
            <a:spLocks noGrp="1"/>
          </p:cNvSpPr>
          <p:nvPr/>
        </p:nvSpPr>
        <p:spPr>
          <a:xfrm>
            <a:off x="3686175" y="3686175"/>
            <a:ext cx="78200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提交前核对报价、费用、银行信息、资产网络与地址，处理中不等于已到账。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F85562D-0669-4CCF-BF75-A7C277249E0A}"/>
              </a:ext>
            </a:extLst>
          </p:cNvPr>
          <p:cNvSpPr>
            <a:spLocks noGrp="1"/>
          </p:cNvSpPr>
          <p:nvPr/>
        </p:nvSpPr>
        <p:spPr>
          <a:xfrm>
            <a:off x="1438275" y="4362450"/>
            <a:ext cx="10086975" cy="9525"/>
          </a:xfrm>
          <a:prstGeom prst="rect">
            <a:avLst/>
          </a:prstGeom>
          <a:solidFill>
            <a:srgbClr val="A7CAFC"/>
          </a:solidFill>
          <a:ln w="0">
            <a:noFill/>
            <a:prstDash val="solid"/>
          </a:ln>
        </p:spPr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00ED31FA-FA44-40FD-845C-13BCB4A7029C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57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21" name="text-19">
            <a:extLst>
              <a:ext uri="{FF2B5EF4-FFF2-40B4-BE49-F238E27FC236}">
                <a16:creationId xmlns:a16="http://schemas.microsoft.com/office/drawing/2014/main" id="{F9D1BE4B-FC6D-4E3F-8D5A-C79A2941523D}"/>
              </a:ext>
            </a:extLst>
          </p:cNvPr>
          <p:cNvSpPr>
            <a:spLocks noGrp="1"/>
          </p:cNvSpPr>
          <p:nvPr/>
        </p:nvSpPr>
        <p:spPr>
          <a:xfrm>
            <a:off x="1438275" y="4476750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代理分成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BB6EAD89-2719-48C8-B1BD-2CEC17D7B3BC}"/>
              </a:ext>
            </a:extLst>
          </p:cNvPr>
          <p:cNvSpPr>
            <a:spLocks noGrp="1"/>
          </p:cNvSpPr>
          <p:nvPr/>
        </p:nvSpPr>
        <p:spPr>
          <a:xfrm>
            <a:off x="3686175" y="4476750"/>
            <a:ext cx="78200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符合业务资格、归属与收入确认要求后计算分成。</a:t>
            </a:r>
          </a:p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邀请、注册或消费本身不保证收益。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3F1E7B4-F326-447F-A348-146F2BE8EC16}"/>
              </a:ext>
            </a:extLst>
          </p:cNvPr>
          <p:cNvSpPr>
            <a:spLocks noGrp="1"/>
          </p:cNvSpPr>
          <p:nvPr/>
        </p:nvSpPr>
        <p:spPr>
          <a:xfrm>
            <a:off x="1438275" y="5153025"/>
            <a:ext cx="10086975" cy="9525"/>
          </a:xfrm>
          <a:prstGeom prst="rect">
            <a:avLst/>
          </a:prstGeom>
          <a:solidFill>
            <a:srgbClr val="A7CAFC"/>
          </a:solidFill>
          <a:ln w="0">
            <a:noFill/>
            <a:prstDash val="solid"/>
          </a:ln>
        </p:spPr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F6F6C7FD-FE5E-4891-BFF2-C921B1681F47}"/>
              </a:ext>
            </a:extLst>
          </p:cNvPr>
          <p:cNvSpPr>
            <a:spLocks noGrp="1"/>
          </p:cNvSpPr>
          <p:nvPr/>
        </p:nvSpPr>
        <p:spPr>
          <a:xfrm>
            <a:off x="666750" y="5267325"/>
            <a:ext cx="57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25" name="text-23">
            <a:extLst>
              <a:ext uri="{FF2B5EF4-FFF2-40B4-BE49-F238E27FC236}">
                <a16:creationId xmlns:a16="http://schemas.microsoft.com/office/drawing/2014/main" id="{086D883C-643C-4835-A4BA-BF241D24AD09}"/>
              </a:ext>
            </a:extLst>
          </p:cNvPr>
          <p:cNvSpPr>
            <a:spLocks noGrp="1"/>
          </p:cNvSpPr>
          <p:nvPr/>
        </p:nvSpPr>
        <p:spPr>
          <a:xfrm>
            <a:off x="1438275" y="5267325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9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机构资质</a:t>
            </a:r>
          </a:p>
        </p:txBody>
      </p:sp>
      <p:sp>
        <p:nvSpPr>
          <p:cNvPr id="26" name="text-24">
            <a:extLst>
              <a:ext uri="{FF2B5EF4-FFF2-40B4-BE49-F238E27FC236}">
                <a16:creationId xmlns:a16="http://schemas.microsoft.com/office/drawing/2014/main" id="{E77A991D-2D3C-4E47-8FC2-5B5BA8AE2E2E}"/>
              </a:ext>
            </a:extLst>
          </p:cNvPr>
          <p:cNvSpPr>
            <a:spLocks noGrp="1"/>
          </p:cNvSpPr>
          <p:nvPr/>
        </p:nvSpPr>
        <p:spPr>
          <a:xfrm>
            <a:off x="3686175" y="5267325"/>
            <a:ext cx="78200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公开注册、许可、监管范围与合作授权对应实际主体，不宣传未经证明的保本或固定收益。</a:t>
            </a:r>
          </a:p>
        </p:txBody>
      </p:sp>
    </p:spTree>
    <p:extLst>
      <p:ext uri="{BB962C8B-B14F-4D97-AF65-F5344CB8AC3E}">
        <p14:creationId xmlns:p14="http://schemas.microsoft.com/office/powerpoint/2010/main" val="1595599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4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4EACE9F-5189-4AF3-A7A9-0C16924248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94" r="21094"/>
          <a:stretch>
            <a:fillRect/>
          </a:stretch>
        </p:blipFill>
        <p:spPr>
          <a:xfrm>
            <a:off x="5143500" y="0"/>
            <a:ext cx="70485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473CFB8-114D-4CA4-85BA-26ACE5EE5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5800" y="609600"/>
            <a:ext cx="419100" cy="419100"/>
          </a:xfrm>
          <a:prstGeom prst="rect">
            <a:avLst/>
          </a:prstGeom>
        </p:spPr>
      </p:pic>
      <p:sp>
        <p:nvSpPr>
          <p:cNvPr id="4" name="text-1">
            <a:extLst>
              <a:ext uri="{FF2B5EF4-FFF2-40B4-BE49-F238E27FC236}">
                <a16:creationId xmlns:a16="http://schemas.microsoft.com/office/drawing/2014/main" id="{58DCC164-5C12-4B4C-B2E7-185DA4B27865}"/>
              </a:ext>
            </a:extLst>
          </p:cNvPr>
          <p:cNvSpPr>
            <a:spLocks noGrp="1"/>
          </p:cNvSpPr>
          <p:nvPr/>
        </p:nvSpPr>
        <p:spPr>
          <a:xfrm>
            <a:off x="1276350" y="657225"/>
            <a:ext cx="5048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2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250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5" name="text-2">
            <a:extLst>
              <a:ext uri="{FF2B5EF4-FFF2-40B4-BE49-F238E27FC236}">
                <a16:creationId xmlns:a16="http://schemas.microsoft.com/office/drawing/2014/main" id="{DCA3EFB8-F827-47A1-A49F-774D615C225B}"/>
              </a:ext>
            </a:extLst>
          </p:cNvPr>
          <p:cNvSpPr>
            <a:spLocks noGrp="1"/>
          </p:cNvSpPr>
          <p:nvPr/>
        </p:nvSpPr>
        <p:spPr>
          <a:xfrm>
            <a:off x="666750" y="2038350"/>
            <a:ext cx="523875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8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48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连接服务</a:t>
            </a:r>
          </a:p>
          <a:p>
            <a:pPr algn="l">
              <a:lnSpc>
                <a:spcPct val="120000"/>
              </a:lnSpc>
              <a:buNone/>
              <a:defRPr sz="48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875" b="1">
                <a:solidFill>
                  <a:srgbClr val="FFFFFF"/>
                </a:solidFill>
                <a:latin typeface="Noto Sans CJK SC"/>
                <a:ea typeface="Noto Sans CJK SC"/>
                <a:cs typeface="Noto Sans CJK SC"/>
              </a:rPr>
              <a:t>连接合作</a:t>
            </a:r>
          </a:p>
        </p:txBody>
      </p:sp>
      <p:sp>
        <p:nvSpPr>
          <p:cNvPr id="6" name="text-3">
            <a:extLst>
              <a:ext uri="{FF2B5EF4-FFF2-40B4-BE49-F238E27FC236}">
                <a16:creationId xmlns:a16="http://schemas.microsoft.com/office/drawing/2014/main" id="{7F71FEB4-9CC1-417F-81A8-2963ED523C05}"/>
              </a:ext>
            </a:extLst>
          </p:cNvPr>
          <p:cNvSpPr>
            <a:spLocks noGrp="1"/>
          </p:cNvSpPr>
          <p:nvPr/>
        </p:nvSpPr>
        <p:spPr>
          <a:xfrm>
            <a:off x="704850" y="4448175"/>
            <a:ext cx="52578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围绕真实需求连接业务，</a:t>
            </a:r>
          </a:p>
          <a:p>
            <a:pPr algn="l">
              <a:lnSpc>
                <a:spcPct val="120000"/>
              </a:lnSpc>
              <a:buNone/>
              <a:defRPr sz="20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0">
                <a:solidFill>
                  <a:srgbClr val="C1D4DF"/>
                </a:solidFill>
                <a:latin typeface="Noto Sans CJK SC"/>
                <a:ea typeface="Noto Sans CJK SC"/>
                <a:cs typeface="Noto Sans CJK SC"/>
              </a:rPr>
              <a:t>以清晰规则和具体记录建立合作。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B0526B-1AD2-4B13-93A5-FED7BBCA83EF}"/>
              </a:ext>
            </a:extLst>
          </p:cNvPr>
          <p:cNvSpPr>
            <a:spLocks noGrp="1"/>
          </p:cNvSpPr>
          <p:nvPr/>
        </p:nvSpPr>
        <p:spPr>
          <a:xfrm>
            <a:off x="714375" y="5781675"/>
            <a:ext cx="60960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8" name="text-5">
            <a:extLst>
              <a:ext uri="{FF2B5EF4-FFF2-40B4-BE49-F238E27FC236}">
                <a16:creationId xmlns:a16="http://schemas.microsoft.com/office/drawing/2014/main" id="{73666FBB-E9DE-46D9-ACF3-1682ECC688EB}"/>
              </a:ext>
            </a:extLst>
          </p:cNvPr>
          <p:cNvSpPr>
            <a:spLocks noGrp="1"/>
          </p:cNvSpPr>
          <p:nvPr/>
        </p:nvSpPr>
        <p:spPr>
          <a:xfrm>
            <a:off x="714375" y="6143625"/>
            <a:ext cx="523875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575" b="0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75" b="0">
                <a:solidFill>
                  <a:srgbClr val="BD995D"/>
                </a:solidFill>
                <a:latin typeface="Noto Sans CJK SC"/>
                <a:ea typeface="Noto Sans CJK SC"/>
                <a:cs typeface="Noto Sans CJK SC"/>
              </a:rPr>
              <a:t>了解产品     匹配服务     开展业务</a:t>
            </a:r>
          </a:p>
        </p:txBody>
      </p:sp>
    </p:spTree>
    <p:extLst>
      <p:ext uri="{BB962C8B-B14F-4D97-AF65-F5344CB8AC3E}">
        <p14:creationId xmlns:p14="http://schemas.microsoft.com/office/powerpoint/2010/main" val="527051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88F90249-049D-49BB-9758-D59B742E5741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服务说明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51B7F93-D4BC-4A17-9016-10B99615D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ACA4AD14-949A-468C-9484-1D3BFB7F211E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办理信息对照：银行与汇款平台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0FCE96C-C4CB-4064-98AC-8EBDDB339CC5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CDEBF83-AC6B-46A3-87CB-34B3E9C274F3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3AF20CB-06CD-499C-9329-3C6800518441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3B0DFD19-8DFB-4854-ACAF-93A43C0F71F9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23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2429432-7670-4F90-A676-92248E7CF533}"/>
              </a:ext>
            </a:extLst>
          </p:cNvPr>
          <p:cNvGraphicFramePr/>
          <p:nvPr/>
        </p:nvGraphicFramePr>
        <p:xfrm>
          <a:off x="666750" y="2009775"/>
          <a:ext cx="10858501" cy="3914773"/>
        </p:xfrm>
        <a:graphic>
          <a:graphicData uri="http://schemas.openxmlformats.org/drawingml/2006/table">
            <a:tbl>
              <a:tblPr/>
              <a:tblGrid>
                <a:gridCol w="166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5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对比维度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传统银行跨境转账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第三方支付及汇款平台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核心用途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银行账户之间转账、汇款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支持范围内的汇款或支付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资金形态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法币及银行账户余额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依平台支持的币种与账户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费用构成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汇款费、汇率差价及可能产生的中间行费用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服务费、汇率差价及可能产生的其他费用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到账时间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受汇款线路、银行工作时间和审核等影响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取决于平台、付款方式及收款地区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使用门槛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可能需要银行账户及相应汇款资料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可能需要平台账户及身份验证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服务覆盖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由银行及汇款线路决定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由平台支持地区和业务规则决定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业务合作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视银行渠道及合作安排而定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视平台合作计划而定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7F6DAD9F-8C65-4C5E-895A-F8BC1DEA1D99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不同交易的综合费用与最终到账时间需要分别确认。</a:t>
            </a:r>
          </a:p>
        </p:txBody>
      </p:sp>
    </p:spTree>
    <p:extLst>
      <p:ext uri="{BB962C8B-B14F-4D97-AF65-F5344CB8AC3E}">
        <p14:creationId xmlns:p14="http://schemas.microsoft.com/office/powerpoint/2010/main" val="284401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6EF0039E-FB32-47E5-A79B-F6B20C9B54EE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服务说明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4D249AA-481B-47F0-995E-DF14CBECA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7CA4B4FB-17ED-4F1B-8C20-45D0030516E0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办理信息对照：数字资产与财汇通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B0D038A-993C-4C71-88F8-28AECBD9979A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E128A7-5C82-45F3-BC91-FA225193AF1D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D0C7A77D-5D7B-4389-AA15-AD6174E7591F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93938992-A322-4847-A583-A9FA43277015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24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339892A-66A4-4D95-96AB-920B0076047C}"/>
              </a:ext>
            </a:extLst>
          </p:cNvPr>
          <p:cNvGraphicFramePr/>
          <p:nvPr/>
        </p:nvGraphicFramePr>
        <p:xfrm>
          <a:off x="666750" y="2009775"/>
          <a:ext cx="10858501" cy="4049484"/>
        </p:xfrm>
        <a:graphic>
          <a:graphicData uri="http://schemas.openxmlformats.org/drawingml/2006/table">
            <a:tbl>
              <a:tblPr/>
              <a:tblGrid>
                <a:gridCol w="166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95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5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对比维度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数字资产钱包转账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财汇通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核心用途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数字资产链上转移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多种金融服务入口的整合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资金形态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对应区块链网络上的数字资产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依所选业务分别处理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费用构成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网络手续费及交易平台可能收取的费用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以对应服务实际报价为准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到账时间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取决于网络确认及后续消费处理流程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取决于具体业务及服务方处理流程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使用门槛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需要正确的钱包、网络和地址；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消费资金使用另有要求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沿用 GoldHouse 登录身份，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按具体服务完成必要审核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服务覆盖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受链、资产及交易渠道支持情况影响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由四项业务各自的开放范围决定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业务合作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视钱包或服务平台的合作安排而定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设有代理资格、邀请关系及业务分成机制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617E4516-E463-4616-8497-F0ADBA6D8D79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链上转移、消费付款与法币到账属于不同环节，需分别核对条件与进度。</a:t>
            </a:r>
          </a:p>
        </p:txBody>
      </p:sp>
    </p:spTree>
    <p:extLst>
      <p:ext uri="{BB962C8B-B14F-4D97-AF65-F5344CB8AC3E}">
        <p14:creationId xmlns:p14="http://schemas.microsoft.com/office/powerpoint/2010/main" val="1626259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F7EBAEC3-574C-42E6-8038-23A457084AFE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公开资质参考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E933D47-26F1-418D-90EE-0F94B256FC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A60E4E2E-8B33-46CA-A2B5-E1FA4196BC63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Up Finance 与复星相关主体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8BA93D3-A8A4-480D-871F-1C5835BF5065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F4DF07B-B44C-4B96-A491-1B6445C00A76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1F505621-0FAA-4E34-B46C-B7A35908FBC7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AAAAA0AE-C7ED-4B55-98CF-A10B750365AF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25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95AA1F34-17AE-4C85-BF7B-8D15E5090A90}"/>
              </a:ext>
            </a:extLst>
          </p:cNvPr>
          <p:cNvGraphicFramePr/>
          <p:nvPr/>
        </p:nvGraphicFramePr>
        <p:xfrm>
          <a:off x="666750" y="2009775"/>
          <a:ext cx="10858500" cy="4095752"/>
        </p:xfrm>
        <a:graphic>
          <a:graphicData uri="http://schemas.openxmlformats.org/drawingml/2006/table">
            <a:tbl>
              <a:tblPr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实际法律主体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地区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资质与编号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适用范围说明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Up Finance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UpGlobal Inc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FinCEN MSB 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31000308751680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联邦反洗钱监管登记；服务范围按所选账户或卡的条款确认。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复星国际证券有限公司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香港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SFC AAF432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第1、2、4、9类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证券及期货交易、证券咨询、资产管理，附监管条件。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复星国际资产管理有限公司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香港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SFC BPX707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第4、9类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证券咨询、资产管理，客户与管理范围受许可条件约束。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复星国际资本有限公司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香港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SFC BPX708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第1、4、6类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证券交易、证券咨询、企业融资咨询；第1类限企业融资相关交易。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100B717B-5BB6-4012-8CF7-0D448253BCF3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登记、许可与业务开放范围分别适用，以监管机构和服务方最新公示为准。</a:t>
            </a:r>
          </a:p>
        </p:txBody>
      </p:sp>
    </p:spTree>
    <p:extLst>
      <p:ext uri="{BB962C8B-B14F-4D97-AF65-F5344CB8AC3E}">
        <p14:creationId xmlns:p14="http://schemas.microsoft.com/office/powerpoint/2010/main" val="1787022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E892281C-8CE3-436C-8698-46209090DC57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公开资质参考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DD7219C-0624-4091-B9A6-9DEBF95F4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408A3063-81D6-4A81-A4BA-DD9098A74D56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Banxa：欧盟与美国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49E5FAE-51F8-42D2-920B-BB4C6CBA7DEF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7FD481F-2BE5-45AF-BED8-E3B4D812F490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379838DF-102C-4406-952D-6EDF46C2BDC9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BD0BE5AD-78F1-40FA-B15D-4027855C0A98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26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8DE909D8-BAF3-4701-8009-AA89B113F94E}"/>
              </a:ext>
            </a:extLst>
          </p:cNvPr>
          <p:cNvGraphicFramePr/>
          <p:nvPr/>
        </p:nvGraphicFramePr>
        <p:xfrm>
          <a:off x="666750" y="2009775"/>
          <a:ext cx="10858500" cy="4095750"/>
        </p:xfrm>
        <a:graphic>
          <a:graphicData uri="http://schemas.openxmlformats.org/drawingml/2006/table">
            <a:tbl>
              <a:tblPr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实际法律主体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地区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资质与编号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适用范围说明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850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EU Internet Ventures B.V.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荷兰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欧盟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MiCA CASP 授权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41000017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加密资产与法币兑换、币币兑换、加密资产转移；欧盟跨境服务按护照规则适用。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2850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BNXA USA MTL Inc.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37项州或辖区许可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NMLS主体编号2347615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35州、DC、波多黎各，按各地获准汇款等业务适用。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2850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BNXA USA MTL Inc.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FinCEN MSB登记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31000328099083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联邦反洗钱监管登记，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与州许可分别适用；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采用监管续期编号。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6DD99AD8-04B3-4B24-8429-E67695E8616B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登记、许可与业务开放范围分别适用，以监管机构和服务方最新公示为准。</a:t>
            </a:r>
          </a:p>
        </p:txBody>
      </p:sp>
    </p:spTree>
    <p:extLst>
      <p:ext uri="{BB962C8B-B14F-4D97-AF65-F5344CB8AC3E}">
        <p14:creationId xmlns:p14="http://schemas.microsoft.com/office/powerpoint/2010/main" val="1292991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9563F2F3-A60A-4565-A250-1AF2D9F516D6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公开资质参考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71C8100-5F0F-47B8-88BF-F460C2553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813D31B1-0160-4513-AD55-B932DB9895C6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Banxa：其他地区公开登记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EAC605F-0964-4CEF-BA02-21EEE666691A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AEE11F1-87C6-46FF-9B3D-0BD22F6AA3BE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F1836AD-A6E5-47F2-B62A-0CA319700F74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B2671C92-3DD5-400A-AB6A-680C2461736A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27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B7B21CAA-2E1A-41CC-B496-CA14BC7CE0CD}"/>
              </a:ext>
            </a:extLst>
          </p:cNvPr>
          <p:cNvGraphicFramePr/>
          <p:nvPr/>
        </p:nvGraphicFramePr>
        <p:xfrm>
          <a:off x="666750" y="2009775"/>
          <a:ext cx="10858500" cy="4095752"/>
        </p:xfrm>
        <a:graphic>
          <a:graphicData uri="http://schemas.openxmlformats.org/drawingml/2006/table">
            <a:tbl>
              <a:tblPr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实际法律主体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地区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资质与编号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适用范围说明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Global Internet Ventures Pty Ltd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澳大利亚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AUSTRAC DCE登记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DCE100618765-001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数字货币交易所登记。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Richmond Internet Ventures Corporation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加拿大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FINTRAC MSB登记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M20577911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联邦货币服务业务登记，公开记录有效期至2028年5月8日。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Richmond Internet Ventures Corporation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魁北克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货币服务业务许可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15280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魁北克省许可，机构现行公开披露。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Banxa</a:t>
                      </a:r>
                    </a:p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BNXA UK VASP Limited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英国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FCA MLR登记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999863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加密资产业务反洗钱登记，机构现行公开披露。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F7874D36-AF0B-416F-9B1D-1B99A88647A3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登记、许可与业务开放范围分别适用，以监管机构和服务方最新公示为准。</a:t>
            </a:r>
          </a:p>
        </p:txBody>
      </p:sp>
    </p:spTree>
    <p:extLst>
      <p:ext uri="{BB962C8B-B14F-4D97-AF65-F5344CB8AC3E}">
        <p14:creationId xmlns:p14="http://schemas.microsoft.com/office/powerpoint/2010/main" val="254168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3C61091F-D814-458B-B459-7608EBBF3339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公开资质参考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D88CBD8-3C07-4E4F-B4CA-87E11A031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CD345485-A6CA-463A-9A35-2F1CC4B9B38E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Fireblocks：相关法律主体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3DB7D76-4E21-475B-A589-ACC7AAC19ACA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FF5C866-0301-415C-B599-1477E5496AAE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C94610B7-21F1-42B6-BD65-52EB38B573F2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5DB68ADE-B821-4434-BDA9-3EEE468BD537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28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63A2865-147F-4033-9406-868091F93A5B}"/>
              </a:ext>
            </a:extLst>
          </p:cNvPr>
          <p:cNvGraphicFramePr/>
          <p:nvPr/>
        </p:nvGraphicFramePr>
        <p:xfrm>
          <a:off x="666750" y="2009775"/>
          <a:ext cx="10858500" cy="4095752"/>
        </p:xfrm>
        <a:graphic>
          <a:graphicData uri="http://schemas.openxmlformats.org/drawingml/2006/table">
            <a:tbl>
              <a:tblPr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实际法律主体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地区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资质与编号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适用范围说明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 Trust Company, LLC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纽约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NYDFS有限目的信托授权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NMLS主体编号2734330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受监管数字资产托管；持牌服务另有开户与签约条件。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 LLC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38项州或辖区许可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NMLS主体编号2066055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37州和DC的汇款等许可；另列路易斯安那虚拟货币业务许可。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 LLC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FinCEN MSB登记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31000329581279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联邦BSA反洗钱监管登记。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463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 Trust Company, LLC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美国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FinCEN MSB登记</a:t>
                      </a:r>
                    </a:p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31000318429394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63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信托主体联邦登记，与NYDFS授权分别列示。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DCEFBE8B-3AFE-4544-ADC2-151900F3D2FE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登记、许可与业务开放范围分别适用，以监管机构和服务方最新公示为准。</a:t>
            </a:r>
          </a:p>
        </p:txBody>
      </p:sp>
    </p:spTree>
    <p:extLst>
      <p:ext uri="{BB962C8B-B14F-4D97-AF65-F5344CB8AC3E}">
        <p14:creationId xmlns:p14="http://schemas.microsoft.com/office/powerpoint/2010/main" val="845829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0">
            <a:extLst>
              <a:ext uri="{FF2B5EF4-FFF2-40B4-BE49-F238E27FC236}">
                <a16:creationId xmlns:a16="http://schemas.microsoft.com/office/drawing/2014/main" id="{D2BE4B99-F1FB-438C-9A5C-8BA4235E000A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公开资质参考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A9F1C7C-B116-4EA2-994C-CBF6840A4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CFCF8737-D9B1-430A-BEB8-9F965FA2E507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安全认证与审计资料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0B1307C-74BC-4926-878B-01FCB079267B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65AC52D-EF74-42D7-8929-11C03E7A2662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F9D5523F-D05A-4251-8516-936EF9027962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ADC9B66D-B999-4B7E-9538-9BC57A22A84E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29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417E286-01A4-494C-91E3-17CEFADFD9D4}"/>
              </a:ext>
            </a:extLst>
          </p:cNvPr>
          <p:cNvGraphicFramePr/>
          <p:nvPr/>
        </p:nvGraphicFramePr>
        <p:xfrm>
          <a:off x="666750" y="2009775"/>
          <a:ext cx="10858500" cy="4095752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7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0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机构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公开认证或审计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说明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ISO/IEC 27001:2022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ISO/IEC 27017:2015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ISO/IEC 27018:2019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机构披露的信息安全、云安全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及云端个人信息保护认证。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ISO 22301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2026年安全白皮书披露的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业务连续性管理体系认证。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SOC 1 Type II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SOC 2 Type II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内部控制与信任服务相关鉴证报告；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完整报告需向机构申请访问。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638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Fireblocks Limited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CCSS v9 QSP Level 3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9.0-CCSS.00001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C4认证机构现行公示，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覆盖指定数字资产系统及控制范围。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2D1A450D-6027-4F7E-A102-83FD5ADC2ADB}"/>
              </a:ext>
            </a:extLst>
          </p:cNvPr>
          <p:cNvSpPr>
            <a:spLocks noGrp="1"/>
          </p:cNvSpPr>
          <p:nvPr/>
        </p:nvSpPr>
        <p:spPr>
          <a:xfrm>
            <a:off x="666750" y="6191250"/>
            <a:ext cx="10858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安全认证和审计反映相应控制范围，与金融许可分开理解，不合并计算为金融牌照。</a:t>
            </a:r>
          </a:p>
        </p:txBody>
      </p:sp>
    </p:spTree>
    <p:extLst>
      <p:ext uri="{BB962C8B-B14F-4D97-AF65-F5344CB8AC3E}">
        <p14:creationId xmlns:p14="http://schemas.microsoft.com/office/powerpoint/2010/main" val="474146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0">
            <a:extLst>
              <a:ext uri="{FF2B5EF4-FFF2-40B4-BE49-F238E27FC236}">
                <a16:creationId xmlns:a16="http://schemas.microsoft.com/office/drawing/2014/main" id="{2A6512CB-2E34-4375-A04B-0A4BDC45AEB8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主体信息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34A8A8C-284E-4751-BCBC-4F353F16A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97648AE6-C743-41A5-A6AA-A0F0CDDBE68B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公司登记与服务资质分别理解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1AD258F-F5FE-4051-B5C3-69B750419816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43FB4FE-C504-4137-9212-C55CF7A40506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56B018B3-61D7-4F30-9524-02D729C2FB12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CC87C349-50FE-48BE-9C31-4D4BF9343596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30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B4D14EBC-0A06-4B18-B182-FE21EDD04A74}"/>
              </a:ext>
            </a:extLst>
          </p:cNvPr>
          <p:cNvGraphicFramePr/>
          <p:nvPr/>
        </p:nvGraphicFramePr>
        <p:xfrm>
          <a:off x="666750" y="2047875"/>
          <a:ext cx="10858500" cy="2686050"/>
        </p:xfrm>
        <a:graphic>
          <a:graphicData uri="http://schemas.openxmlformats.org/drawingml/2006/table">
            <a:tbl>
              <a:tblPr/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主体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公开身份信息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38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说明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>
                      <a:solidFill>
                        <a:srgbClr val="D7E3EA"/>
                      </a:solidFill>
                      <a:prstDash val="soli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1034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AUROWAVE TECHNOLOGIES</a:t>
                      </a:r>
                    </a:p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PTE. LTD.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GoldHouse 运营主体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公司编号 202625064H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公司登记说明主体身份。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具体金融业务资质需结合服务方另行确认。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MERITS TRUST LIMITED</a:t>
                      </a:r>
                    </a:p>
                    <a:p>
                      <a:pPr algn="l"/>
                      <a:r>
                        <a:rPr sz="1500" b="1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联合信托有限公司</a:t>
                      </a:r>
                    </a:p>
                  </a:txBody>
                  <a:tcPr marL="161925" marR="142875" marT="95250" marB="76200" anchor="ctr">
                    <a:lnL w="6668">
                      <a:solidFill>
                        <a:srgbClr val="D7E3EA"/>
                      </a:solidFill>
                      <a:prstDash val="soli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香港 TCSP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TC008817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按香港信托或公司服务提供者</a:t>
                      </a:r>
                    </a:p>
                    <a:p>
                      <a:pPr algn="l"/>
                      <a:r>
                        <a:rPr sz="1500" b="0">
                          <a:solidFill>
                            <a:srgbClr val="142F42"/>
                          </a:solidFill>
                          <a:latin typeface="Noto Sans CJK SC"/>
                          <a:ea typeface="Noto Sans CJK SC"/>
                          <a:cs typeface="Noto Sans CJK SC"/>
                        </a:rPr>
                        <a:t>持牌人登记册核对实际主体。</a:t>
                      </a:r>
                    </a:p>
                  </a:txBody>
                  <a:tcPr marL="161925" marR="142875" marT="95250" marB="76200" anchor="ctr">
                    <a:lnL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D7E3EA"/>
                      </a:solidFill>
                      <a:prstDash val="solid"/>
                    </a:lnR>
                    <a:lnT w="6668" cap="flat" cmpd="sng" algn="ctr">
                      <a:solidFill>
                        <a:srgbClr val="D7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D7E3EA"/>
                      </a:solidFill>
                      <a:prstDash val="solid"/>
                    </a:lnB>
                    <a:solidFill>
                      <a:srgbClr val="F1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-6">
            <a:extLst>
              <a:ext uri="{FF2B5EF4-FFF2-40B4-BE49-F238E27FC236}">
                <a16:creationId xmlns:a16="http://schemas.microsoft.com/office/drawing/2014/main" id="{FE7411E9-584D-42F9-93CE-566450D29F3C}"/>
              </a:ext>
            </a:extLst>
          </p:cNvPr>
          <p:cNvSpPr>
            <a:spLocks noGrp="1"/>
          </p:cNvSpPr>
          <p:nvPr/>
        </p:nvSpPr>
        <p:spPr>
          <a:xfrm>
            <a:off x="666750" y="5210175"/>
            <a:ext cx="2238375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202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025" b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rPr>
              <a:t>办理前核对</a:t>
            </a:r>
          </a:p>
        </p:txBody>
      </p:sp>
      <p:sp>
        <p:nvSpPr>
          <p:cNvPr id="10" name="text-7">
            <a:extLst>
              <a:ext uri="{FF2B5EF4-FFF2-40B4-BE49-F238E27FC236}">
                <a16:creationId xmlns:a16="http://schemas.microsoft.com/office/drawing/2014/main" id="{449A43EA-BF14-4DD0-A24E-318F09FCCE1C}"/>
              </a:ext>
            </a:extLst>
          </p:cNvPr>
          <p:cNvSpPr>
            <a:spLocks noGrp="1"/>
          </p:cNvSpPr>
          <p:nvPr/>
        </p:nvSpPr>
        <p:spPr>
          <a:xfrm>
            <a:off x="3238500" y="5210175"/>
            <a:ext cx="82867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本人身份与收款账户一致；确认费用、扣款来源与资产网络；</a:t>
            </a:r>
          </a:p>
          <a:p>
            <a:pPr algn="l">
              <a:lnSpc>
                <a:spcPct val="120000"/>
              </a:lnSpc>
              <a:buNone/>
              <a:def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通过原申请或订单跟进审核、付款、退款及实际到账。</a:t>
            </a:r>
          </a:p>
        </p:txBody>
      </p:sp>
    </p:spTree>
    <p:extLst>
      <p:ext uri="{BB962C8B-B14F-4D97-AF65-F5344CB8AC3E}">
        <p14:creationId xmlns:p14="http://schemas.microsoft.com/office/powerpoint/2010/main" val="289437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-0">
            <a:extLst>
              <a:ext uri="{FF2B5EF4-FFF2-40B4-BE49-F238E27FC236}">
                <a16:creationId xmlns:a16="http://schemas.microsoft.com/office/drawing/2014/main" id="{90761AD8-A71E-4919-8E3C-EC961A1F9315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原始资料链接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8BCEA8E-E486-4C9A-8A7A-5B5AAB163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938904D7-00DB-4A10-A12F-3570A6DFEDD5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公开资料来源：服务与许可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7830A28-3DE3-498D-AB64-10E2BACFB1E3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65E0E82-E508-4C92-BCB1-31B0FCCDFEB6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82391EBB-9E11-4548-94FC-AC29C42096B1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C65B2DF4-4FA9-4DCB-9F2B-CC925D8BB740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31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6211C5C3-E61C-471C-AA3E-BAF5926DECA8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 dirty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4"/>
              </a:rPr>
              <a:t>FinCEN </a:t>
            </a:r>
            <a:r>
              <a:rPr sz="1448" b="0" dirty="0" err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4"/>
              </a:rPr>
              <a:t>UpGlobal</a:t>
            </a:r>
            <a:r>
              <a:rPr sz="1448" b="0" dirty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4"/>
              </a:rPr>
              <a:t> Inc </a:t>
            </a:r>
            <a:r>
              <a:rPr sz="1448" b="0" dirty="0" err="1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4"/>
              </a:rPr>
              <a:t>官方登记原件</a:t>
            </a:r>
            <a:endParaRPr sz="1448" b="0" dirty="0">
              <a:solidFill>
                <a:srgbClr val="147BD1"/>
              </a:solidFill>
              <a:latin typeface="Noto Sans CJK SC"/>
              <a:ea typeface="Noto Sans CJK SC"/>
              <a:cs typeface="Noto Sans CJK SC"/>
              <a:hlinkClick r:id="rId4"/>
            </a:endParaRP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8863BD54-7686-44E0-82D2-1A8D3A3C6B66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5"/>
              </a:rPr>
              <a:t>Up Finance 服务条款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70338C43-29F9-4983-9E2F-0F9AC502ECAC}"/>
              </a:ext>
            </a:extLst>
          </p:cNvPr>
          <p:cNvSpPr>
            <a:spLocks noGrp="1"/>
          </p:cNvSpPr>
          <p:nvPr/>
        </p:nvSpPr>
        <p:spPr>
          <a:xfrm>
            <a:off x="666750" y="30099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6"/>
              </a:rPr>
              <a:t>Up Finance KYC AML政策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D58C69A2-4A8B-4DDA-A88D-F59536EAB926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7"/>
              </a:rPr>
              <a:t>复星财富官网与机构介绍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AC27A6A7-8A3B-49FF-898F-E62F97060EA1}"/>
              </a:ext>
            </a:extLst>
          </p:cNvPr>
          <p:cNvSpPr>
            <a:spLocks noGrp="1"/>
          </p:cNvSpPr>
          <p:nvPr/>
        </p:nvSpPr>
        <p:spPr>
          <a:xfrm>
            <a:off x="666750" y="39433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8"/>
              </a:rPr>
              <a:t>SFC 复星国际证券 AAF432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AF0ADF6E-63F4-4EB0-9A54-442C071BF0CB}"/>
              </a:ext>
            </a:extLst>
          </p:cNvPr>
          <p:cNvSpPr>
            <a:spLocks noGrp="1"/>
          </p:cNvSpPr>
          <p:nvPr/>
        </p:nvSpPr>
        <p:spPr>
          <a:xfrm>
            <a:off x="666750" y="44100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9"/>
              </a:rPr>
              <a:t>SFC 复星国际证券 AAF432许可条件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C9A6FF85-3A18-46A1-8E45-A1613CACB36E}"/>
              </a:ext>
            </a:extLst>
          </p:cNvPr>
          <p:cNvSpPr>
            <a:spLocks noGrp="1"/>
          </p:cNvSpPr>
          <p:nvPr/>
        </p:nvSpPr>
        <p:spPr>
          <a:xfrm>
            <a:off x="666750" y="48768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0"/>
              </a:rPr>
              <a:t>SFC 复星国际资产管理 BPX707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F38C7460-F5E9-4525-AC3F-E43D05717A9A}"/>
              </a:ext>
            </a:extLst>
          </p:cNvPr>
          <p:cNvSpPr>
            <a:spLocks noGrp="1"/>
          </p:cNvSpPr>
          <p:nvPr/>
        </p:nvSpPr>
        <p:spPr>
          <a:xfrm>
            <a:off x="666750" y="534352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1"/>
              </a:rPr>
              <a:t>SFC 复星国际资产管理 BPX707许可条件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AC818123-DE39-4BBB-9DB1-0DF8C32F978B}"/>
              </a:ext>
            </a:extLst>
          </p:cNvPr>
          <p:cNvSpPr>
            <a:spLocks noGrp="1"/>
          </p:cNvSpPr>
          <p:nvPr/>
        </p:nvSpPr>
        <p:spPr>
          <a:xfrm>
            <a:off x="6296025" y="20764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2"/>
              </a:rPr>
              <a:t>SFC 复星国际资本 BPX708</a:t>
            </a:r>
          </a:p>
        </p:txBody>
      </p:sp>
      <p:sp>
        <p:nvSpPr>
          <p:cNvPr id="26" name="text-24">
            <a:extLst>
              <a:ext uri="{FF2B5EF4-FFF2-40B4-BE49-F238E27FC236}">
                <a16:creationId xmlns:a16="http://schemas.microsoft.com/office/drawing/2014/main" id="{F3F67118-379F-4A5C-B973-AFE659837D48}"/>
              </a:ext>
            </a:extLst>
          </p:cNvPr>
          <p:cNvSpPr>
            <a:spLocks noGrp="1"/>
          </p:cNvSpPr>
          <p:nvPr/>
        </p:nvSpPr>
        <p:spPr>
          <a:xfrm>
            <a:off x="6296025" y="25431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3"/>
              </a:rPr>
              <a:t>SFC 复星国际资本 BPX708许可条件</a:t>
            </a:r>
          </a:p>
        </p:txBody>
      </p:sp>
      <p:sp>
        <p:nvSpPr>
          <p:cNvPr id="28" name="text-26">
            <a:extLst>
              <a:ext uri="{FF2B5EF4-FFF2-40B4-BE49-F238E27FC236}">
                <a16:creationId xmlns:a16="http://schemas.microsoft.com/office/drawing/2014/main" id="{FF2CAE13-1E0E-4AB3-9B93-B162E7AD8F4A}"/>
              </a:ext>
            </a:extLst>
          </p:cNvPr>
          <p:cNvSpPr>
            <a:spLocks noGrp="1"/>
          </p:cNvSpPr>
          <p:nvPr/>
        </p:nvSpPr>
        <p:spPr>
          <a:xfrm>
            <a:off x="6296025" y="30099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4"/>
              </a:rPr>
              <a:t>Banxa 全球许可和登记公开清单 2026年9月21日版</a:t>
            </a:r>
          </a:p>
        </p:txBody>
      </p:sp>
      <p:sp>
        <p:nvSpPr>
          <p:cNvPr id="30" name="text-28">
            <a:extLst>
              <a:ext uri="{FF2B5EF4-FFF2-40B4-BE49-F238E27FC236}">
                <a16:creationId xmlns:a16="http://schemas.microsoft.com/office/drawing/2014/main" id="{E94D486F-8C08-42A1-B949-05F583BFD18B}"/>
              </a:ext>
            </a:extLst>
          </p:cNvPr>
          <p:cNvSpPr>
            <a:spLocks noGrp="1"/>
          </p:cNvSpPr>
          <p:nvPr/>
        </p:nvSpPr>
        <p:spPr>
          <a:xfrm>
            <a:off x="6296025" y="347662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5"/>
              </a:rPr>
              <a:t>Banxa 美国州许可公开清单 2026年9月9日版</a:t>
            </a:r>
          </a:p>
        </p:txBody>
      </p:sp>
      <p:sp>
        <p:nvSpPr>
          <p:cNvPr id="32" name="text-30">
            <a:extLst>
              <a:ext uri="{FF2B5EF4-FFF2-40B4-BE49-F238E27FC236}">
                <a16:creationId xmlns:a16="http://schemas.microsoft.com/office/drawing/2014/main" id="{F11CCDFE-7572-499F-91F7-778EB1E8013A}"/>
              </a:ext>
            </a:extLst>
          </p:cNvPr>
          <p:cNvSpPr>
            <a:spLocks noGrp="1"/>
          </p:cNvSpPr>
          <p:nvPr/>
        </p:nvSpPr>
        <p:spPr>
          <a:xfrm>
            <a:off x="6296025" y="39433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6"/>
              </a:rPr>
              <a:t>荷兰AFM加密资产服务商登记册</a:t>
            </a:r>
          </a:p>
        </p:txBody>
      </p:sp>
      <p:sp>
        <p:nvSpPr>
          <p:cNvPr id="34" name="text-32">
            <a:extLst>
              <a:ext uri="{FF2B5EF4-FFF2-40B4-BE49-F238E27FC236}">
                <a16:creationId xmlns:a16="http://schemas.microsoft.com/office/drawing/2014/main" id="{A5324C6B-10A2-4E68-874B-365E89EB52F4}"/>
              </a:ext>
            </a:extLst>
          </p:cNvPr>
          <p:cNvSpPr>
            <a:spLocks noGrp="1"/>
          </p:cNvSpPr>
          <p:nvPr/>
        </p:nvSpPr>
        <p:spPr>
          <a:xfrm>
            <a:off x="6296025" y="44100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7"/>
              </a:rPr>
              <a:t>法国AMF EU Internet Ventures B.V.欧盟服务公示</a:t>
            </a:r>
          </a:p>
        </p:txBody>
      </p:sp>
      <p:sp>
        <p:nvSpPr>
          <p:cNvPr id="36" name="text-34">
            <a:extLst>
              <a:ext uri="{FF2B5EF4-FFF2-40B4-BE49-F238E27FC236}">
                <a16:creationId xmlns:a16="http://schemas.microsoft.com/office/drawing/2014/main" id="{0AEEB96C-9828-40E8-AC3A-4BFD1ED4E801}"/>
              </a:ext>
            </a:extLst>
          </p:cNvPr>
          <p:cNvSpPr>
            <a:spLocks noGrp="1"/>
          </p:cNvSpPr>
          <p:nvPr/>
        </p:nvSpPr>
        <p:spPr>
          <a:xfrm>
            <a:off x="6296025" y="48768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8"/>
              </a:rPr>
              <a:t>FinCEN BNXA USA MTL官方续期登记</a:t>
            </a:r>
          </a:p>
        </p:txBody>
      </p:sp>
      <p:sp>
        <p:nvSpPr>
          <p:cNvPr id="38" name="text-36">
            <a:extLst>
              <a:ext uri="{FF2B5EF4-FFF2-40B4-BE49-F238E27FC236}">
                <a16:creationId xmlns:a16="http://schemas.microsoft.com/office/drawing/2014/main" id="{B01CD610-7064-4B12-A1F5-F21E60C6DFEF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点击条目可打开原始资料。监管记录优先于品牌简称、营销说明及旧编号。</a:t>
            </a:r>
          </a:p>
        </p:txBody>
      </p:sp>
    </p:spTree>
    <p:extLst>
      <p:ext uri="{BB962C8B-B14F-4D97-AF65-F5344CB8AC3E}">
        <p14:creationId xmlns:p14="http://schemas.microsoft.com/office/powerpoint/2010/main" val="1204880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-0">
            <a:extLst>
              <a:ext uri="{FF2B5EF4-FFF2-40B4-BE49-F238E27FC236}">
                <a16:creationId xmlns:a16="http://schemas.microsoft.com/office/drawing/2014/main" id="{6709322C-6D2D-4EC6-8B89-9BC51087A10B}"/>
              </a:ext>
            </a:extLst>
          </p:cNvPr>
          <p:cNvSpPr>
            <a:spLocks noGrp="1"/>
          </p:cNvSpPr>
          <p:nvPr/>
        </p:nvSpPr>
        <p:spPr>
          <a:xfrm>
            <a:off x="666750" y="352425"/>
            <a:ext cx="9048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附录 · 原始资料链接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BAF8391-92FE-48B4-B730-4F506B35D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191875" y="285750"/>
            <a:ext cx="323850" cy="323850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E5143D53-6FFD-40BA-819C-FC3507083387}"/>
              </a:ext>
            </a:extLst>
          </p:cNvPr>
          <p:cNvSpPr>
            <a:spLocks noGrp="1"/>
          </p:cNvSpPr>
          <p:nvPr/>
        </p:nvSpPr>
        <p:spPr>
          <a:xfrm>
            <a:off x="666750" y="876300"/>
            <a:ext cx="1081087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150" b="1">
                <a:solidFill>
                  <a:srgbClr val="142F42"/>
                </a:solidFill>
                <a:latin typeface="Noto Sans CJK SC"/>
                <a:ea typeface="Noto Sans CJK SC"/>
                <a:cs typeface="Noto Sans CJK SC"/>
              </a:rPr>
              <a:t>公开资料来源：监管与安全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8F4E5CB-1DF6-4A6C-8088-8CCECF3D7425}"/>
              </a:ext>
            </a:extLst>
          </p:cNvPr>
          <p:cNvSpPr>
            <a:spLocks noGrp="1"/>
          </p:cNvSpPr>
          <p:nvPr/>
        </p:nvSpPr>
        <p:spPr>
          <a:xfrm>
            <a:off x="666750" y="1685925"/>
            <a:ext cx="552450" cy="28575"/>
          </a:xfrm>
          <a:prstGeom prst="rect">
            <a:avLst/>
          </a:prstGeom>
          <a:solidFill>
            <a:srgbClr val="BD995D"/>
          </a:solidFill>
          <a:ln w="0">
            <a:noFill/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282BC13-C1C0-4FD1-840F-BB6FA8550818}"/>
              </a:ext>
            </a:extLst>
          </p:cNvPr>
          <p:cNvSpPr>
            <a:spLocks noGrp="1"/>
          </p:cNvSpPr>
          <p:nvPr/>
        </p:nvSpPr>
        <p:spPr>
          <a:xfrm>
            <a:off x="666750" y="6448425"/>
            <a:ext cx="10858500" cy="9525"/>
          </a:xfrm>
          <a:prstGeom prst="rect">
            <a:avLst/>
          </a:prstGeom>
          <a:solidFill>
            <a:srgbClr val="D7E3EA"/>
          </a:solidFill>
          <a:ln w="0">
            <a:noFill/>
            <a:prstDash val="solid"/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8B6DB663-D047-40F9-AA17-4B016114102B}"/>
              </a:ext>
            </a:extLst>
          </p:cNvPr>
          <p:cNvSpPr>
            <a:spLocks noGrp="1"/>
          </p:cNvSpPr>
          <p:nvPr/>
        </p:nvSpPr>
        <p:spPr>
          <a:xfrm>
            <a:off x="666750" y="65627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财汇通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50AFF231-30F1-4FD5-B852-90878E48834D}"/>
              </a:ext>
            </a:extLst>
          </p:cNvPr>
          <p:cNvSpPr>
            <a:spLocks noGrp="1"/>
          </p:cNvSpPr>
          <p:nvPr/>
        </p:nvSpPr>
        <p:spPr>
          <a:xfrm>
            <a:off x="11049000" y="6553200"/>
            <a:ext cx="476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r">
              <a:lnSpc>
                <a:spcPct val="120000"/>
              </a:lnSpc>
              <a:buNone/>
              <a:def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05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32</a:t>
            </a:r>
          </a:p>
        </p:txBody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F796FC87-95C3-47E4-BD64-EA6F3A67B1B4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4"/>
              </a:rPr>
              <a:t>加拿大FINTRAC MSB公开登记表</a:t>
            </a:r>
          </a:p>
        </p:txBody>
      </p:sp>
      <p:sp>
        <p:nvSpPr>
          <p:cNvPr id="10" name="text-8">
            <a:extLst>
              <a:ext uri="{FF2B5EF4-FFF2-40B4-BE49-F238E27FC236}">
                <a16:creationId xmlns:a16="http://schemas.microsoft.com/office/drawing/2014/main" id="{F0711A0E-4DD0-43D0-A52B-AE79C1B78259}"/>
              </a:ext>
            </a:extLst>
          </p:cNvPr>
          <p:cNvSpPr>
            <a:spLocks noGrp="1"/>
          </p:cNvSpPr>
          <p:nvPr/>
        </p:nvSpPr>
        <p:spPr>
          <a:xfrm>
            <a:off x="666750" y="25431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5"/>
              </a:rPr>
              <a:t>Banxa英国FCA登记说明</a:t>
            </a:r>
          </a:p>
        </p:txBody>
      </p:sp>
      <p:sp>
        <p:nvSpPr>
          <p:cNvPr id="12" name="text-10">
            <a:extLst>
              <a:ext uri="{FF2B5EF4-FFF2-40B4-BE49-F238E27FC236}">
                <a16:creationId xmlns:a16="http://schemas.microsoft.com/office/drawing/2014/main" id="{B9D722E0-20E7-422D-9C39-192B3CA513AF}"/>
              </a:ext>
            </a:extLst>
          </p:cNvPr>
          <p:cNvSpPr>
            <a:spLocks noGrp="1"/>
          </p:cNvSpPr>
          <p:nvPr/>
        </p:nvSpPr>
        <p:spPr>
          <a:xfrm>
            <a:off x="666750" y="30099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6"/>
              </a:rPr>
              <a:t>Fireblocks受监管实体及逐州许可清单</a:t>
            </a:r>
          </a:p>
        </p:txBody>
      </p:sp>
      <p:sp>
        <p:nvSpPr>
          <p:cNvPr id="14" name="text-12">
            <a:extLst>
              <a:ext uri="{FF2B5EF4-FFF2-40B4-BE49-F238E27FC236}">
                <a16:creationId xmlns:a16="http://schemas.microsoft.com/office/drawing/2014/main" id="{D6CF7262-3AEA-4E2C-8455-93C3A5011456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7"/>
              </a:rPr>
              <a:t>纽约NYDFS虚拟货币持牌企业名录</a:t>
            </a:r>
          </a:p>
        </p:txBody>
      </p:sp>
      <p:sp>
        <p:nvSpPr>
          <p:cNvPr id="16" name="text-14">
            <a:extLst>
              <a:ext uri="{FF2B5EF4-FFF2-40B4-BE49-F238E27FC236}">
                <a16:creationId xmlns:a16="http://schemas.microsoft.com/office/drawing/2014/main" id="{3D7A812A-5D28-4027-8077-2F62DA3FDF83}"/>
              </a:ext>
            </a:extLst>
          </p:cNvPr>
          <p:cNvSpPr>
            <a:spLocks noGrp="1"/>
          </p:cNvSpPr>
          <p:nvPr/>
        </p:nvSpPr>
        <p:spPr>
          <a:xfrm>
            <a:off x="666750" y="39433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8"/>
              </a:rPr>
              <a:t>路易斯安那虚拟货币业务持牌名录</a:t>
            </a:r>
          </a:p>
        </p:txBody>
      </p:sp>
      <p:sp>
        <p:nvSpPr>
          <p:cNvPr id="18" name="text-16">
            <a:extLst>
              <a:ext uri="{FF2B5EF4-FFF2-40B4-BE49-F238E27FC236}">
                <a16:creationId xmlns:a16="http://schemas.microsoft.com/office/drawing/2014/main" id="{D7275C25-B3EC-47E2-8C86-7EECB48564FD}"/>
              </a:ext>
            </a:extLst>
          </p:cNvPr>
          <p:cNvSpPr>
            <a:spLocks noGrp="1"/>
          </p:cNvSpPr>
          <p:nvPr/>
        </p:nvSpPr>
        <p:spPr>
          <a:xfrm>
            <a:off x="666750" y="44100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9"/>
              </a:rPr>
              <a:t>FinCEN Fireblocks LLC官方登记</a:t>
            </a:r>
          </a:p>
        </p:txBody>
      </p:sp>
      <p:sp>
        <p:nvSpPr>
          <p:cNvPr id="20" name="text-18">
            <a:extLst>
              <a:ext uri="{FF2B5EF4-FFF2-40B4-BE49-F238E27FC236}">
                <a16:creationId xmlns:a16="http://schemas.microsoft.com/office/drawing/2014/main" id="{587A70B7-3186-4255-916B-9427750ED4CE}"/>
              </a:ext>
            </a:extLst>
          </p:cNvPr>
          <p:cNvSpPr>
            <a:spLocks noGrp="1"/>
          </p:cNvSpPr>
          <p:nvPr/>
        </p:nvSpPr>
        <p:spPr>
          <a:xfrm>
            <a:off x="666750" y="48768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0"/>
              </a:rPr>
              <a:t>FinCEN Fireblocks Trust Company官方登记</a:t>
            </a:r>
          </a:p>
        </p:txBody>
      </p:sp>
      <p:sp>
        <p:nvSpPr>
          <p:cNvPr id="22" name="text-20">
            <a:extLst>
              <a:ext uri="{FF2B5EF4-FFF2-40B4-BE49-F238E27FC236}">
                <a16:creationId xmlns:a16="http://schemas.microsoft.com/office/drawing/2014/main" id="{87DD6C3A-2D67-4A96-BC7F-04A80969E3B4}"/>
              </a:ext>
            </a:extLst>
          </p:cNvPr>
          <p:cNvSpPr>
            <a:spLocks noGrp="1"/>
          </p:cNvSpPr>
          <p:nvPr/>
        </p:nvSpPr>
        <p:spPr>
          <a:xfrm>
            <a:off x="666750" y="534352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1"/>
              </a:rPr>
              <a:t>Fireblocks信任中心 ISO和SOC披露</a:t>
            </a:r>
          </a:p>
        </p:txBody>
      </p:sp>
      <p:sp>
        <p:nvSpPr>
          <p:cNvPr id="24" name="text-22">
            <a:extLst>
              <a:ext uri="{FF2B5EF4-FFF2-40B4-BE49-F238E27FC236}">
                <a16:creationId xmlns:a16="http://schemas.microsoft.com/office/drawing/2014/main" id="{C9054E27-2F69-4427-84B0-72DDC4D56F76}"/>
              </a:ext>
            </a:extLst>
          </p:cNvPr>
          <p:cNvSpPr>
            <a:spLocks noGrp="1"/>
          </p:cNvSpPr>
          <p:nvPr/>
        </p:nvSpPr>
        <p:spPr>
          <a:xfrm>
            <a:off x="6296025" y="20764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2"/>
              </a:rPr>
              <a:t>Fireblocks 2026年安全白皮书</a:t>
            </a:r>
          </a:p>
        </p:txBody>
      </p:sp>
      <p:sp>
        <p:nvSpPr>
          <p:cNvPr id="26" name="text-24">
            <a:extLst>
              <a:ext uri="{FF2B5EF4-FFF2-40B4-BE49-F238E27FC236}">
                <a16:creationId xmlns:a16="http://schemas.microsoft.com/office/drawing/2014/main" id="{F1C456B9-3185-4CC0-AA97-989DE03424FF}"/>
              </a:ext>
            </a:extLst>
          </p:cNvPr>
          <p:cNvSpPr>
            <a:spLocks noGrp="1"/>
          </p:cNvSpPr>
          <p:nvPr/>
        </p:nvSpPr>
        <p:spPr>
          <a:xfrm>
            <a:off x="6296025" y="25431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3"/>
              </a:rPr>
              <a:t>C4 CCSS认证机构公示</a:t>
            </a:r>
          </a:p>
        </p:txBody>
      </p:sp>
      <p:sp>
        <p:nvSpPr>
          <p:cNvPr id="28" name="text-26">
            <a:extLst>
              <a:ext uri="{FF2B5EF4-FFF2-40B4-BE49-F238E27FC236}">
                <a16:creationId xmlns:a16="http://schemas.microsoft.com/office/drawing/2014/main" id="{7A4568EA-0A9F-4C5C-8B19-3F77D42D48C1}"/>
              </a:ext>
            </a:extLst>
          </p:cNvPr>
          <p:cNvSpPr>
            <a:spLocks noGrp="1"/>
          </p:cNvSpPr>
          <p:nvPr/>
        </p:nvSpPr>
        <p:spPr>
          <a:xfrm>
            <a:off x="6296025" y="300990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4"/>
              </a:rPr>
              <a:t>Gold House官方服务条款及运营主体</a:t>
            </a:r>
          </a:p>
        </p:txBody>
      </p:sp>
      <p:sp>
        <p:nvSpPr>
          <p:cNvPr id="30" name="text-28">
            <a:extLst>
              <a:ext uri="{FF2B5EF4-FFF2-40B4-BE49-F238E27FC236}">
                <a16:creationId xmlns:a16="http://schemas.microsoft.com/office/drawing/2014/main" id="{A9BDAD67-D494-4610-A7A4-569A48243F97}"/>
              </a:ext>
            </a:extLst>
          </p:cNvPr>
          <p:cNvSpPr>
            <a:spLocks noGrp="1"/>
          </p:cNvSpPr>
          <p:nvPr/>
        </p:nvSpPr>
        <p:spPr>
          <a:xfrm>
            <a:off x="6296025" y="347662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5"/>
              </a:rPr>
              <a:t>新加坡ACRA官方公司月度登记数据</a:t>
            </a:r>
          </a:p>
        </p:txBody>
      </p:sp>
      <p:sp>
        <p:nvSpPr>
          <p:cNvPr id="32" name="text-30">
            <a:extLst>
              <a:ext uri="{FF2B5EF4-FFF2-40B4-BE49-F238E27FC236}">
                <a16:creationId xmlns:a16="http://schemas.microsoft.com/office/drawing/2014/main" id="{F4848EC0-362E-417F-B011-346792D3A5E8}"/>
              </a:ext>
            </a:extLst>
          </p:cNvPr>
          <p:cNvSpPr>
            <a:spLocks noGrp="1"/>
          </p:cNvSpPr>
          <p:nvPr/>
        </p:nvSpPr>
        <p:spPr>
          <a:xfrm>
            <a:off x="6296025" y="3943350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6"/>
              </a:rPr>
              <a:t>香港TCSP TC008817公开查询</a:t>
            </a:r>
          </a:p>
        </p:txBody>
      </p:sp>
      <p:sp>
        <p:nvSpPr>
          <p:cNvPr id="34" name="text-32">
            <a:extLst>
              <a:ext uri="{FF2B5EF4-FFF2-40B4-BE49-F238E27FC236}">
                <a16:creationId xmlns:a16="http://schemas.microsoft.com/office/drawing/2014/main" id="{16C16367-B7AD-4C77-AD7D-FB4349E0CA62}"/>
              </a:ext>
            </a:extLst>
          </p:cNvPr>
          <p:cNvSpPr>
            <a:spLocks noGrp="1"/>
          </p:cNvSpPr>
          <p:nvPr/>
        </p:nvSpPr>
        <p:spPr>
          <a:xfrm>
            <a:off x="6296025" y="4410075"/>
            <a:ext cx="51816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48" b="0">
                <a:solidFill>
                  <a:srgbClr val="147BD1"/>
                </a:solidFill>
                <a:latin typeface="Noto Sans CJK SC"/>
                <a:ea typeface="Noto Sans CJK SC"/>
                <a:cs typeface="Noto Sans CJK SC"/>
                <a:hlinkClick r:id="rId17"/>
              </a:rPr>
              <a:t>人民银行新生支付许可证公开记录</a:t>
            </a:r>
          </a:p>
        </p:txBody>
      </p:sp>
      <p:sp>
        <p:nvSpPr>
          <p:cNvPr id="36" name="text-34">
            <a:extLst>
              <a:ext uri="{FF2B5EF4-FFF2-40B4-BE49-F238E27FC236}">
                <a16:creationId xmlns:a16="http://schemas.microsoft.com/office/drawing/2014/main" id="{7F7F0EFF-73EC-423D-B5BB-2C005220CE17}"/>
              </a:ext>
            </a:extLst>
          </p:cNvPr>
          <p:cNvSpPr>
            <a:spLocks noGrp="1"/>
          </p:cNvSpPr>
          <p:nvPr/>
        </p:nvSpPr>
        <p:spPr>
          <a:xfrm>
            <a:off x="666750" y="6076950"/>
            <a:ext cx="10858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defPPr>
          </a:lstStyle>
          <a:p>
            <a:pPr algn="l">
              <a:lnSpc>
                <a:spcPct val="120000"/>
              </a:lnSpc>
              <a:buNone/>
              <a:def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97181"/>
                </a:solidFill>
                <a:latin typeface="Noto Sans CJK SC"/>
                <a:ea typeface="Noto Sans CJK SC"/>
                <a:cs typeface="Noto Sans CJK SC"/>
              </a:rPr>
              <a:t>点击条目可打开原始资料。监管记录优先于品牌简称、营销说明及旧编号。</a:t>
            </a:r>
          </a:p>
        </p:txBody>
      </p:sp>
    </p:spTree>
    <p:extLst>
      <p:ext uri="{BB962C8B-B14F-4D97-AF65-F5344CB8AC3E}">
        <p14:creationId xmlns:p14="http://schemas.microsoft.com/office/powerpoint/2010/main" val="19249941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1515</Words>
  <Application>Microsoft Office PowerPoint</Application>
  <DocSecurity>0</DocSecurity>
  <PresentationFormat>宽屏</PresentationFormat>
  <Paragraphs>698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6" baseType="lpstr">
      <vt:lpstr>Aptos</vt:lpstr>
      <vt:lpstr>Noto Sans CJK SC</vt:lpstr>
      <vt:lpstr>微软雅黑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cloud sky</cp:lastModifiedBy>
  <cp:revision>6</cp:revision>
  <dcterms:created xsi:type="dcterms:W3CDTF">2026-10-13T02:31:06Z</dcterms:created>
  <dcterms:modified xsi:type="dcterms:W3CDTF">2026-10-13T06:02:31Z</dcterms:modified>
</cp:coreProperties>
</file>